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9"/>
  </p:notesMasterIdLst>
  <p:sldIdLst>
    <p:sldId id="259" r:id="rId2"/>
    <p:sldId id="262" r:id="rId3"/>
    <p:sldId id="263" r:id="rId4"/>
    <p:sldId id="333" r:id="rId5"/>
    <p:sldId id="269" r:id="rId6"/>
    <p:sldId id="270" r:id="rId7"/>
    <p:sldId id="332" r:id="rId8"/>
    <p:sldId id="272" r:id="rId9"/>
    <p:sldId id="273" r:id="rId10"/>
    <p:sldId id="331"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68" r:id="rId27"/>
    <p:sldId id="313" r:id="rId28"/>
    <p:sldId id="311" r:id="rId29"/>
    <p:sldId id="321" r:id="rId30"/>
    <p:sldId id="312" r:id="rId31"/>
    <p:sldId id="316" r:id="rId32"/>
    <p:sldId id="299" r:id="rId33"/>
    <p:sldId id="322" r:id="rId34"/>
    <p:sldId id="323" r:id="rId35"/>
    <p:sldId id="326" r:id="rId36"/>
    <p:sldId id="325" r:id="rId37"/>
    <p:sldId id="327" r:id="rId38"/>
    <p:sldId id="328" r:id="rId39"/>
    <p:sldId id="324" r:id="rId40"/>
    <p:sldId id="295" r:id="rId41"/>
    <p:sldId id="261" r:id="rId42"/>
    <p:sldId id="330" r:id="rId43"/>
    <p:sldId id="334" r:id="rId44"/>
    <p:sldId id="335" r:id="rId45"/>
    <p:sldId id="314" r:id="rId46"/>
    <p:sldId id="336" r:id="rId47"/>
    <p:sldId id="33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BC4ED-AC02-4279-BC89-E68101D99C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DB3BCE-43F6-4286-B045-A6B557AE50C9}">
      <dgm:prSet/>
      <dgm:spPr/>
      <dgm:t>
        <a:bodyPr/>
        <a:lstStyle/>
        <a:p>
          <a:r>
            <a:rPr lang="en-US" dirty="0"/>
            <a:t>During fifth match of the season (81</a:t>
          </a:r>
          <a:r>
            <a:rPr lang="en-US" baseline="30000" dirty="0"/>
            <a:t>o</a:t>
          </a:r>
          <a:r>
            <a:rPr lang="en-US" dirty="0"/>
            <a:t>F), 2</a:t>
          </a:r>
          <a:r>
            <a:rPr lang="en-US" baseline="30000" dirty="0"/>
            <a:t>nd</a:t>
          </a:r>
          <a:r>
            <a:rPr lang="en-US" dirty="0"/>
            <a:t> consecutive day, c/o: </a:t>
          </a:r>
        </a:p>
      </dgm:t>
    </dgm:pt>
    <dgm:pt modelId="{6032135B-17CA-47C8-93EE-8BB91FED289D}" type="parTrans" cxnId="{14C88451-B7B6-47A1-99E7-5A860D42AEC2}">
      <dgm:prSet/>
      <dgm:spPr/>
      <dgm:t>
        <a:bodyPr/>
        <a:lstStyle/>
        <a:p>
          <a:endParaRPr lang="en-US"/>
        </a:p>
      </dgm:t>
    </dgm:pt>
    <dgm:pt modelId="{7914ECC7-6D35-4348-A473-A8D31BBF3FC1}" type="sibTrans" cxnId="{14C88451-B7B6-47A1-99E7-5A860D42AEC2}">
      <dgm:prSet/>
      <dgm:spPr/>
      <dgm:t>
        <a:bodyPr/>
        <a:lstStyle/>
        <a:p>
          <a:endParaRPr lang="en-US"/>
        </a:p>
      </dgm:t>
    </dgm:pt>
    <dgm:pt modelId="{9B19E6E0-3C20-4517-B950-6D35B2247592}">
      <dgm:prSet/>
      <dgm:spPr/>
      <dgm:t>
        <a:bodyPr/>
        <a:lstStyle/>
        <a:p>
          <a:r>
            <a:rPr lang="en-US" dirty="0"/>
            <a:t>Cottonmouth, tunnel vision, and cramping in her right biceps</a:t>
          </a:r>
        </a:p>
      </dgm:t>
    </dgm:pt>
    <dgm:pt modelId="{8E5BC881-E22A-4189-80AE-65DAEE99A3A2}" type="parTrans" cxnId="{C0A16691-8B14-4D19-8438-BBB131C608B4}">
      <dgm:prSet/>
      <dgm:spPr/>
      <dgm:t>
        <a:bodyPr/>
        <a:lstStyle/>
        <a:p>
          <a:endParaRPr lang="en-US"/>
        </a:p>
      </dgm:t>
    </dgm:pt>
    <dgm:pt modelId="{AC723F2C-4EEA-45EF-828E-9674FBD7C1BC}" type="sibTrans" cxnId="{C0A16691-8B14-4D19-8438-BBB131C608B4}">
      <dgm:prSet/>
      <dgm:spPr/>
      <dgm:t>
        <a:bodyPr/>
        <a:lstStyle/>
        <a:p>
          <a:endParaRPr lang="en-US"/>
        </a:p>
      </dgm:t>
    </dgm:pt>
    <dgm:pt modelId="{A6B01682-78A0-46CF-BEFD-DA5F7CC4FE20}">
      <dgm:prSet/>
      <dgm:spPr/>
      <dgm:t>
        <a:bodyPr/>
        <a:lstStyle/>
        <a:p>
          <a:r>
            <a:rPr lang="en-US" dirty="0"/>
            <a:t>After match, condition deteriorated to: </a:t>
          </a:r>
        </a:p>
      </dgm:t>
    </dgm:pt>
    <dgm:pt modelId="{5F55FABF-5C7C-4409-A14A-3AE6BE0D2758}" type="parTrans" cxnId="{609285F7-534E-4048-80F2-BF5F19373882}">
      <dgm:prSet/>
      <dgm:spPr/>
      <dgm:t>
        <a:bodyPr/>
        <a:lstStyle/>
        <a:p>
          <a:endParaRPr lang="en-US"/>
        </a:p>
      </dgm:t>
    </dgm:pt>
    <dgm:pt modelId="{2801D2A3-8E31-4D62-97BD-EA41588BBCEC}" type="sibTrans" cxnId="{609285F7-534E-4048-80F2-BF5F19373882}">
      <dgm:prSet/>
      <dgm:spPr/>
      <dgm:t>
        <a:bodyPr/>
        <a:lstStyle/>
        <a:p>
          <a:endParaRPr lang="en-US"/>
        </a:p>
      </dgm:t>
    </dgm:pt>
    <dgm:pt modelId="{94ECC799-58CE-4195-8714-79B31AE7F5B2}">
      <dgm:prSet/>
      <dgm:spPr/>
      <dgm:t>
        <a:bodyPr/>
        <a:lstStyle/>
        <a:p>
          <a:r>
            <a:rPr lang="en-US"/>
            <a:t>Multiple muscle cramps</a:t>
          </a:r>
        </a:p>
      </dgm:t>
    </dgm:pt>
    <dgm:pt modelId="{3405A6FC-52F4-4DB2-B2BE-A32351690DEF}" type="parTrans" cxnId="{4F4E4154-56CF-4CC8-B9A3-60334D28B59F}">
      <dgm:prSet/>
      <dgm:spPr/>
      <dgm:t>
        <a:bodyPr/>
        <a:lstStyle/>
        <a:p>
          <a:endParaRPr lang="en-US"/>
        </a:p>
      </dgm:t>
    </dgm:pt>
    <dgm:pt modelId="{03152224-212F-4733-B7B9-5B24EE3A874F}" type="sibTrans" cxnId="{4F4E4154-56CF-4CC8-B9A3-60334D28B59F}">
      <dgm:prSet/>
      <dgm:spPr/>
      <dgm:t>
        <a:bodyPr/>
        <a:lstStyle/>
        <a:p>
          <a:endParaRPr lang="en-US"/>
        </a:p>
      </dgm:t>
    </dgm:pt>
    <dgm:pt modelId="{D0FB4920-2DFE-4F34-A2E0-0CAC7167D62C}">
      <dgm:prSet/>
      <dgm:spPr/>
      <dgm:t>
        <a:bodyPr/>
        <a:lstStyle/>
        <a:p>
          <a:r>
            <a:rPr lang="en-US"/>
            <a:t>Dizziness</a:t>
          </a:r>
        </a:p>
      </dgm:t>
    </dgm:pt>
    <dgm:pt modelId="{58B8AE34-8AE6-4C92-AFFB-C621F1EF7829}" type="parTrans" cxnId="{680CE255-0084-4360-A064-3C2DA999B13A}">
      <dgm:prSet/>
      <dgm:spPr/>
      <dgm:t>
        <a:bodyPr/>
        <a:lstStyle/>
        <a:p>
          <a:endParaRPr lang="en-US"/>
        </a:p>
      </dgm:t>
    </dgm:pt>
    <dgm:pt modelId="{DA87A919-95AE-43FF-B16C-2A2C5FE20ECE}" type="sibTrans" cxnId="{680CE255-0084-4360-A064-3C2DA999B13A}">
      <dgm:prSet/>
      <dgm:spPr/>
      <dgm:t>
        <a:bodyPr/>
        <a:lstStyle/>
        <a:p>
          <a:endParaRPr lang="en-US"/>
        </a:p>
      </dgm:t>
    </dgm:pt>
    <dgm:pt modelId="{178BA578-16B2-446A-95AA-D77A7BFCFFFC}">
      <dgm:prSet/>
      <dgm:spPr/>
      <dgm:t>
        <a:bodyPr/>
        <a:lstStyle/>
        <a:p>
          <a:r>
            <a:rPr lang="en-US"/>
            <a:t>Shivering</a:t>
          </a:r>
        </a:p>
      </dgm:t>
    </dgm:pt>
    <dgm:pt modelId="{6C4AFC44-1FDE-4FCD-9B2F-09B2E68208C5}" type="parTrans" cxnId="{D033FCA4-6A12-44B7-8913-1CD93550FF48}">
      <dgm:prSet/>
      <dgm:spPr/>
      <dgm:t>
        <a:bodyPr/>
        <a:lstStyle/>
        <a:p>
          <a:endParaRPr lang="en-US"/>
        </a:p>
      </dgm:t>
    </dgm:pt>
    <dgm:pt modelId="{799F96D5-7709-4D87-BE62-CE9046799187}" type="sibTrans" cxnId="{D033FCA4-6A12-44B7-8913-1CD93550FF48}">
      <dgm:prSet/>
      <dgm:spPr/>
      <dgm:t>
        <a:bodyPr/>
        <a:lstStyle/>
        <a:p>
          <a:endParaRPr lang="en-US"/>
        </a:p>
      </dgm:t>
    </dgm:pt>
    <dgm:pt modelId="{588EA831-E410-4CED-8597-190B49F6BCB7}">
      <dgm:prSet/>
      <dgm:spPr/>
      <dgm:t>
        <a:bodyPr/>
        <a:lstStyle/>
        <a:p>
          <a:r>
            <a:rPr lang="en-US"/>
            <a:t>Headache</a:t>
          </a:r>
        </a:p>
      </dgm:t>
    </dgm:pt>
    <dgm:pt modelId="{CC90E0B4-DE0D-4BA1-9555-B4102F10280C}" type="parTrans" cxnId="{6BCE8B03-B5AD-4319-8CAF-B4E1A79DB1FF}">
      <dgm:prSet/>
      <dgm:spPr/>
      <dgm:t>
        <a:bodyPr/>
        <a:lstStyle/>
        <a:p>
          <a:endParaRPr lang="en-US"/>
        </a:p>
      </dgm:t>
    </dgm:pt>
    <dgm:pt modelId="{7B7A9537-C616-432E-9BDA-2BB920C78546}" type="sibTrans" cxnId="{6BCE8B03-B5AD-4319-8CAF-B4E1A79DB1FF}">
      <dgm:prSet/>
      <dgm:spPr/>
      <dgm:t>
        <a:bodyPr/>
        <a:lstStyle/>
        <a:p>
          <a:endParaRPr lang="en-US"/>
        </a:p>
      </dgm:t>
    </dgm:pt>
    <dgm:pt modelId="{C2FDBBFE-78C0-4ACA-A88D-09790193BD7C}">
      <dgm:prSet/>
      <dgm:spPr/>
      <dgm:t>
        <a:bodyPr/>
        <a:lstStyle/>
        <a:p>
          <a:r>
            <a:rPr lang="en-US"/>
            <a:t>CK Levels 357 IU/L upon admittance to ED and 277 IU/L upon discharge</a:t>
          </a:r>
        </a:p>
      </dgm:t>
    </dgm:pt>
    <dgm:pt modelId="{3E10549B-7C87-456E-BE28-FBBF4FEB14FB}" type="parTrans" cxnId="{05B6D23A-B3DF-4F3A-9165-F3B75E936030}">
      <dgm:prSet/>
      <dgm:spPr/>
      <dgm:t>
        <a:bodyPr/>
        <a:lstStyle/>
        <a:p>
          <a:endParaRPr lang="en-US"/>
        </a:p>
      </dgm:t>
    </dgm:pt>
    <dgm:pt modelId="{AD0FCFD5-EA2E-481D-9B18-969EB1D3A036}" type="sibTrans" cxnId="{05B6D23A-B3DF-4F3A-9165-F3B75E936030}">
      <dgm:prSet/>
      <dgm:spPr/>
      <dgm:t>
        <a:bodyPr/>
        <a:lstStyle/>
        <a:p>
          <a:endParaRPr lang="en-US"/>
        </a:p>
      </dgm:t>
    </dgm:pt>
    <dgm:pt modelId="{1D3FA869-368E-45C9-9A2A-6EE9FF5CE44E}">
      <dgm:prSet/>
      <dgm:spPr/>
      <dgm:t>
        <a:bodyPr/>
        <a:lstStyle/>
        <a:p>
          <a:r>
            <a:rPr lang="en-US"/>
            <a:t>RTP 6 days later, CK 96 IU/L</a:t>
          </a:r>
        </a:p>
      </dgm:t>
    </dgm:pt>
    <dgm:pt modelId="{43185935-A66E-40C2-8DC7-D02B136FE2E5}" type="parTrans" cxnId="{3B37DDB9-6696-40C4-8396-89F822745096}">
      <dgm:prSet/>
      <dgm:spPr/>
      <dgm:t>
        <a:bodyPr/>
        <a:lstStyle/>
        <a:p>
          <a:endParaRPr lang="en-US"/>
        </a:p>
      </dgm:t>
    </dgm:pt>
    <dgm:pt modelId="{0CF9F394-0827-44DA-B52A-E60B85ED81BE}" type="sibTrans" cxnId="{3B37DDB9-6696-40C4-8396-89F822745096}">
      <dgm:prSet/>
      <dgm:spPr/>
      <dgm:t>
        <a:bodyPr/>
        <a:lstStyle/>
        <a:p>
          <a:endParaRPr lang="en-US"/>
        </a:p>
      </dgm:t>
    </dgm:pt>
    <dgm:pt modelId="{53E3A8A8-5D8B-41DA-A8C9-058AFCC3A333}" type="pres">
      <dgm:prSet presAssocID="{393BC4ED-AC02-4279-BC89-E68101D99C44}" presName="linear" presStyleCnt="0">
        <dgm:presLayoutVars>
          <dgm:animLvl val="lvl"/>
          <dgm:resizeHandles val="exact"/>
        </dgm:presLayoutVars>
      </dgm:prSet>
      <dgm:spPr/>
    </dgm:pt>
    <dgm:pt modelId="{CB20CCA5-7722-4A51-B1CD-7218A052BD47}" type="pres">
      <dgm:prSet presAssocID="{C2DB3BCE-43F6-4286-B045-A6B557AE50C9}" presName="parentText" presStyleLbl="node1" presStyleIdx="0" presStyleCnt="4">
        <dgm:presLayoutVars>
          <dgm:chMax val="0"/>
          <dgm:bulletEnabled val="1"/>
        </dgm:presLayoutVars>
      </dgm:prSet>
      <dgm:spPr/>
    </dgm:pt>
    <dgm:pt modelId="{65FE2A32-1791-4813-84AA-0A6FCF3C812A}" type="pres">
      <dgm:prSet presAssocID="{C2DB3BCE-43F6-4286-B045-A6B557AE50C9}" presName="childText" presStyleLbl="revTx" presStyleIdx="0" presStyleCnt="2">
        <dgm:presLayoutVars>
          <dgm:bulletEnabled val="1"/>
        </dgm:presLayoutVars>
      </dgm:prSet>
      <dgm:spPr/>
    </dgm:pt>
    <dgm:pt modelId="{299C7569-7F53-4C09-BFBA-D0E7D60651B0}" type="pres">
      <dgm:prSet presAssocID="{A6B01682-78A0-46CF-BEFD-DA5F7CC4FE20}" presName="parentText" presStyleLbl="node1" presStyleIdx="1" presStyleCnt="4">
        <dgm:presLayoutVars>
          <dgm:chMax val="0"/>
          <dgm:bulletEnabled val="1"/>
        </dgm:presLayoutVars>
      </dgm:prSet>
      <dgm:spPr/>
    </dgm:pt>
    <dgm:pt modelId="{CF2A5FAE-97DC-4A7A-AE1E-889E50C5000E}" type="pres">
      <dgm:prSet presAssocID="{A6B01682-78A0-46CF-BEFD-DA5F7CC4FE20}" presName="childText" presStyleLbl="revTx" presStyleIdx="1" presStyleCnt="2">
        <dgm:presLayoutVars>
          <dgm:bulletEnabled val="1"/>
        </dgm:presLayoutVars>
      </dgm:prSet>
      <dgm:spPr/>
    </dgm:pt>
    <dgm:pt modelId="{97824430-BDF0-49F2-9ACB-D409A7AAEFC1}" type="pres">
      <dgm:prSet presAssocID="{C2FDBBFE-78C0-4ACA-A88D-09790193BD7C}" presName="parentText" presStyleLbl="node1" presStyleIdx="2" presStyleCnt="4">
        <dgm:presLayoutVars>
          <dgm:chMax val="0"/>
          <dgm:bulletEnabled val="1"/>
        </dgm:presLayoutVars>
      </dgm:prSet>
      <dgm:spPr/>
    </dgm:pt>
    <dgm:pt modelId="{BEA82ED8-F91C-4514-BB9E-BDCA5CB91044}" type="pres">
      <dgm:prSet presAssocID="{AD0FCFD5-EA2E-481D-9B18-969EB1D3A036}" presName="spacer" presStyleCnt="0"/>
      <dgm:spPr/>
    </dgm:pt>
    <dgm:pt modelId="{20C834CC-7F37-4C2C-A6D6-531D076B8BA1}" type="pres">
      <dgm:prSet presAssocID="{1D3FA869-368E-45C9-9A2A-6EE9FF5CE44E}" presName="parentText" presStyleLbl="node1" presStyleIdx="3" presStyleCnt="4">
        <dgm:presLayoutVars>
          <dgm:chMax val="0"/>
          <dgm:bulletEnabled val="1"/>
        </dgm:presLayoutVars>
      </dgm:prSet>
      <dgm:spPr/>
    </dgm:pt>
  </dgm:ptLst>
  <dgm:cxnLst>
    <dgm:cxn modelId="{6BCE8B03-B5AD-4319-8CAF-B4E1A79DB1FF}" srcId="{A6B01682-78A0-46CF-BEFD-DA5F7CC4FE20}" destId="{588EA831-E410-4CED-8597-190B49F6BCB7}" srcOrd="3" destOrd="0" parTransId="{CC90E0B4-DE0D-4BA1-9555-B4102F10280C}" sibTransId="{7B7A9537-C616-432E-9BDA-2BB920C78546}"/>
    <dgm:cxn modelId="{27E61504-38F1-433A-85D0-C7802A619FAC}" type="presOf" srcId="{393BC4ED-AC02-4279-BC89-E68101D99C44}" destId="{53E3A8A8-5D8B-41DA-A8C9-058AFCC3A333}" srcOrd="0" destOrd="0" presId="urn:microsoft.com/office/officeart/2005/8/layout/vList2"/>
    <dgm:cxn modelId="{0C75FC15-E282-4D3E-8187-C79FB819E99E}" type="presOf" srcId="{1D3FA869-368E-45C9-9A2A-6EE9FF5CE44E}" destId="{20C834CC-7F37-4C2C-A6D6-531D076B8BA1}" srcOrd="0" destOrd="0" presId="urn:microsoft.com/office/officeart/2005/8/layout/vList2"/>
    <dgm:cxn modelId="{96FFF823-B1E5-4E68-9A26-62A3A1C021CD}" type="presOf" srcId="{A6B01682-78A0-46CF-BEFD-DA5F7CC4FE20}" destId="{299C7569-7F53-4C09-BFBA-D0E7D60651B0}" srcOrd="0" destOrd="0" presId="urn:microsoft.com/office/officeart/2005/8/layout/vList2"/>
    <dgm:cxn modelId="{05B6D23A-B3DF-4F3A-9165-F3B75E936030}" srcId="{393BC4ED-AC02-4279-BC89-E68101D99C44}" destId="{C2FDBBFE-78C0-4ACA-A88D-09790193BD7C}" srcOrd="2" destOrd="0" parTransId="{3E10549B-7C87-456E-BE28-FBBF4FEB14FB}" sibTransId="{AD0FCFD5-EA2E-481D-9B18-969EB1D3A036}"/>
    <dgm:cxn modelId="{16882E65-859D-4B8C-A4D5-F1855C099C8D}" type="presOf" srcId="{588EA831-E410-4CED-8597-190B49F6BCB7}" destId="{CF2A5FAE-97DC-4A7A-AE1E-889E50C5000E}" srcOrd="0" destOrd="3" presId="urn:microsoft.com/office/officeart/2005/8/layout/vList2"/>
    <dgm:cxn modelId="{14C88451-B7B6-47A1-99E7-5A860D42AEC2}" srcId="{393BC4ED-AC02-4279-BC89-E68101D99C44}" destId="{C2DB3BCE-43F6-4286-B045-A6B557AE50C9}" srcOrd="0" destOrd="0" parTransId="{6032135B-17CA-47C8-93EE-8BB91FED289D}" sibTransId="{7914ECC7-6D35-4348-A473-A8D31BBF3FC1}"/>
    <dgm:cxn modelId="{4F4E4154-56CF-4CC8-B9A3-60334D28B59F}" srcId="{A6B01682-78A0-46CF-BEFD-DA5F7CC4FE20}" destId="{94ECC799-58CE-4195-8714-79B31AE7F5B2}" srcOrd="0" destOrd="0" parTransId="{3405A6FC-52F4-4DB2-B2BE-A32351690DEF}" sibTransId="{03152224-212F-4733-B7B9-5B24EE3A874F}"/>
    <dgm:cxn modelId="{680CE255-0084-4360-A064-3C2DA999B13A}" srcId="{A6B01682-78A0-46CF-BEFD-DA5F7CC4FE20}" destId="{D0FB4920-2DFE-4F34-A2E0-0CAC7167D62C}" srcOrd="1" destOrd="0" parTransId="{58B8AE34-8AE6-4C92-AFFB-C621F1EF7829}" sibTransId="{DA87A919-95AE-43FF-B16C-2A2C5FE20ECE}"/>
    <dgm:cxn modelId="{BDEBDE82-F837-46DD-AAAB-45F4194689CA}" type="presOf" srcId="{C2DB3BCE-43F6-4286-B045-A6B557AE50C9}" destId="{CB20CCA5-7722-4A51-B1CD-7218A052BD47}" srcOrd="0" destOrd="0" presId="urn:microsoft.com/office/officeart/2005/8/layout/vList2"/>
    <dgm:cxn modelId="{C0A16691-8B14-4D19-8438-BBB131C608B4}" srcId="{C2DB3BCE-43F6-4286-B045-A6B557AE50C9}" destId="{9B19E6E0-3C20-4517-B950-6D35B2247592}" srcOrd="0" destOrd="0" parTransId="{8E5BC881-E22A-4189-80AE-65DAEE99A3A2}" sibTransId="{AC723F2C-4EEA-45EF-828E-9674FBD7C1BC}"/>
    <dgm:cxn modelId="{452C7892-B2DB-44EC-BE07-15914DCD5B81}" type="presOf" srcId="{D0FB4920-2DFE-4F34-A2E0-0CAC7167D62C}" destId="{CF2A5FAE-97DC-4A7A-AE1E-889E50C5000E}" srcOrd="0" destOrd="1" presId="urn:microsoft.com/office/officeart/2005/8/layout/vList2"/>
    <dgm:cxn modelId="{D033FCA4-6A12-44B7-8913-1CD93550FF48}" srcId="{A6B01682-78A0-46CF-BEFD-DA5F7CC4FE20}" destId="{178BA578-16B2-446A-95AA-D77A7BFCFFFC}" srcOrd="2" destOrd="0" parTransId="{6C4AFC44-1FDE-4FCD-9B2F-09B2E68208C5}" sibTransId="{799F96D5-7709-4D87-BE62-CE9046799187}"/>
    <dgm:cxn modelId="{3B37DDB9-6696-40C4-8396-89F822745096}" srcId="{393BC4ED-AC02-4279-BC89-E68101D99C44}" destId="{1D3FA869-368E-45C9-9A2A-6EE9FF5CE44E}" srcOrd="3" destOrd="0" parTransId="{43185935-A66E-40C2-8DC7-D02B136FE2E5}" sibTransId="{0CF9F394-0827-44DA-B52A-E60B85ED81BE}"/>
    <dgm:cxn modelId="{5610A2C5-60CD-45EB-B2D2-7DA435BDED97}" type="presOf" srcId="{94ECC799-58CE-4195-8714-79B31AE7F5B2}" destId="{CF2A5FAE-97DC-4A7A-AE1E-889E50C5000E}" srcOrd="0" destOrd="0" presId="urn:microsoft.com/office/officeart/2005/8/layout/vList2"/>
    <dgm:cxn modelId="{9AA53FC7-33B4-4D56-9FDC-3ABF1C4109D8}" type="presOf" srcId="{178BA578-16B2-446A-95AA-D77A7BFCFFFC}" destId="{CF2A5FAE-97DC-4A7A-AE1E-889E50C5000E}" srcOrd="0" destOrd="2" presId="urn:microsoft.com/office/officeart/2005/8/layout/vList2"/>
    <dgm:cxn modelId="{D31001DA-1224-4FF9-984A-13C5F075C883}" type="presOf" srcId="{C2FDBBFE-78C0-4ACA-A88D-09790193BD7C}" destId="{97824430-BDF0-49F2-9ACB-D409A7AAEFC1}" srcOrd="0" destOrd="0" presId="urn:microsoft.com/office/officeart/2005/8/layout/vList2"/>
    <dgm:cxn modelId="{8468CCDE-195F-459C-B939-36F2C8A4B092}" type="presOf" srcId="{9B19E6E0-3C20-4517-B950-6D35B2247592}" destId="{65FE2A32-1791-4813-84AA-0A6FCF3C812A}" srcOrd="0" destOrd="0" presId="urn:microsoft.com/office/officeart/2005/8/layout/vList2"/>
    <dgm:cxn modelId="{609285F7-534E-4048-80F2-BF5F19373882}" srcId="{393BC4ED-AC02-4279-BC89-E68101D99C44}" destId="{A6B01682-78A0-46CF-BEFD-DA5F7CC4FE20}" srcOrd="1" destOrd="0" parTransId="{5F55FABF-5C7C-4409-A14A-3AE6BE0D2758}" sibTransId="{2801D2A3-8E31-4D62-97BD-EA41588BBCEC}"/>
    <dgm:cxn modelId="{10C17B77-956F-4705-A5AF-0FC67D50DC87}" type="presParOf" srcId="{53E3A8A8-5D8B-41DA-A8C9-058AFCC3A333}" destId="{CB20CCA5-7722-4A51-B1CD-7218A052BD47}" srcOrd="0" destOrd="0" presId="urn:microsoft.com/office/officeart/2005/8/layout/vList2"/>
    <dgm:cxn modelId="{FD19FAD0-5E62-4ACA-AB17-25387F5D1DF6}" type="presParOf" srcId="{53E3A8A8-5D8B-41DA-A8C9-058AFCC3A333}" destId="{65FE2A32-1791-4813-84AA-0A6FCF3C812A}" srcOrd="1" destOrd="0" presId="urn:microsoft.com/office/officeart/2005/8/layout/vList2"/>
    <dgm:cxn modelId="{AD2C2F4A-147E-4E45-BBF9-B3BB043AAC24}" type="presParOf" srcId="{53E3A8A8-5D8B-41DA-A8C9-058AFCC3A333}" destId="{299C7569-7F53-4C09-BFBA-D0E7D60651B0}" srcOrd="2" destOrd="0" presId="urn:microsoft.com/office/officeart/2005/8/layout/vList2"/>
    <dgm:cxn modelId="{E6445C77-0F29-45AA-970A-39EBCA3C1EF5}" type="presParOf" srcId="{53E3A8A8-5D8B-41DA-A8C9-058AFCC3A333}" destId="{CF2A5FAE-97DC-4A7A-AE1E-889E50C5000E}" srcOrd="3" destOrd="0" presId="urn:microsoft.com/office/officeart/2005/8/layout/vList2"/>
    <dgm:cxn modelId="{E35D55DD-2424-4D28-8DB4-422B34696D5E}" type="presParOf" srcId="{53E3A8A8-5D8B-41DA-A8C9-058AFCC3A333}" destId="{97824430-BDF0-49F2-9ACB-D409A7AAEFC1}" srcOrd="4" destOrd="0" presId="urn:microsoft.com/office/officeart/2005/8/layout/vList2"/>
    <dgm:cxn modelId="{DEBD4B83-E641-47AD-8C0C-8EB650604B56}" type="presParOf" srcId="{53E3A8A8-5D8B-41DA-A8C9-058AFCC3A333}" destId="{BEA82ED8-F91C-4514-BB9E-BDCA5CB91044}" srcOrd="5" destOrd="0" presId="urn:microsoft.com/office/officeart/2005/8/layout/vList2"/>
    <dgm:cxn modelId="{C28763A6-6425-427F-8608-A6561EB5C303}" type="presParOf" srcId="{53E3A8A8-5D8B-41DA-A8C9-058AFCC3A333}" destId="{20C834CC-7F37-4C2C-A6D6-531D076B8BA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C5A75-A31F-49F4-96F4-8972F124811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DD82C553-260E-4862-A132-1C45B1C890EA}">
      <dgm:prSet/>
      <dgm:spPr/>
      <dgm:t>
        <a:bodyPr/>
        <a:lstStyle/>
        <a:p>
          <a:r>
            <a:rPr lang="en-US"/>
            <a:t>Avoid</a:t>
          </a:r>
        </a:p>
      </dgm:t>
    </dgm:pt>
    <dgm:pt modelId="{1809AA95-0B37-4947-9CB5-285F37A386B0}" type="parTrans" cxnId="{98D970C1-1CDD-46C0-890E-0D1767B1BEA6}">
      <dgm:prSet/>
      <dgm:spPr/>
      <dgm:t>
        <a:bodyPr/>
        <a:lstStyle/>
        <a:p>
          <a:endParaRPr lang="en-US"/>
        </a:p>
      </dgm:t>
    </dgm:pt>
    <dgm:pt modelId="{0901A71B-063F-4E89-9EB3-674888757DE9}" type="sibTrans" cxnId="{98D970C1-1CDD-46C0-890E-0D1767B1BEA6}">
      <dgm:prSet/>
      <dgm:spPr/>
      <dgm:t>
        <a:bodyPr/>
        <a:lstStyle/>
        <a:p>
          <a:endParaRPr lang="en-US"/>
        </a:p>
      </dgm:t>
    </dgm:pt>
    <dgm:pt modelId="{BB751C47-5D34-46AB-91BE-D275C96B1492}">
      <dgm:prSet/>
      <dgm:spPr/>
      <dgm:t>
        <a:bodyPr/>
        <a:lstStyle/>
        <a:p>
          <a:r>
            <a:rPr lang="en-US"/>
            <a:t>Early season sprinting</a:t>
          </a:r>
        </a:p>
      </dgm:t>
    </dgm:pt>
    <dgm:pt modelId="{374B4417-622B-444E-90D2-70B986683175}" type="parTrans" cxnId="{7AA31769-D848-4074-B437-77EBFED9C389}">
      <dgm:prSet/>
      <dgm:spPr/>
      <dgm:t>
        <a:bodyPr/>
        <a:lstStyle/>
        <a:p>
          <a:endParaRPr lang="en-US"/>
        </a:p>
      </dgm:t>
    </dgm:pt>
    <dgm:pt modelId="{62D9E579-81E9-495F-9333-CF2B959A207C}" type="sibTrans" cxnId="{7AA31769-D848-4074-B437-77EBFED9C389}">
      <dgm:prSet/>
      <dgm:spPr/>
      <dgm:t>
        <a:bodyPr/>
        <a:lstStyle/>
        <a:p>
          <a:endParaRPr lang="en-US"/>
        </a:p>
      </dgm:t>
    </dgm:pt>
    <dgm:pt modelId="{7AF12309-41E5-45FD-B9BA-D00062AE95C1}">
      <dgm:prSet/>
      <dgm:spPr/>
      <dgm:t>
        <a:bodyPr/>
        <a:lstStyle/>
        <a:p>
          <a:r>
            <a:rPr lang="en-US"/>
            <a:t>800-1600 m</a:t>
          </a:r>
        </a:p>
      </dgm:t>
    </dgm:pt>
    <dgm:pt modelId="{58CDC8FF-C476-4407-B704-0C722668E5BF}" type="parTrans" cxnId="{1032EC2C-FDA3-457D-83C7-5EC3F49D43F9}">
      <dgm:prSet/>
      <dgm:spPr/>
      <dgm:t>
        <a:bodyPr/>
        <a:lstStyle/>
        <a:p>
          <a:endParaRPr lang="en-US"/>
        </a:p>
      </dgm:t>
    </dgm:pt>
    <dgm:pt modelId="{2CC97508-20F0-4D30-B40E-60424220CDE7}" type="sibTrans" cxnId="{1032EC2C-FDA3-457D-83C7-5EC3F49D43F9}">
      <dgm:prSet/>
      <dgm:spPr/>
      <dgm:t>
        <a:bodyPr/>
        <a:lstStyle/>
        <a:p>
          <a:endParaRPr lang="en-US"/>
        </a:p>
      </dgm:t>
    </dgm:pt>
    <dgm:pt modelId="{7B33DBE9-B875-4562-A36A-7C928E5C77AC}">
      <dgm:prSet/>
      <dgm:spPr/>
      <dgm:t>
        <a:bodyPr/>
        <a:lstStyle/>
        <a:p>
          <a:r>
            <a:rPr lang="en-US"/>
            <a:t>Hill running</a:t>
          </a:r>
        </a:p>
      </dgm:t>
    </dgm:pt>
    <dgm:pt modelId="{0A233116-E51C-45E7-BBBC-D1CE689394E3}" type="parTrans" cxnId="{6FB4EBA8-427E-4B01-8144-D86C9871D268}">
      <dgm:prSet/>
      <dgm:spPr/>
      <dgm:t>
        <a:bodyPr/>
        <a:lstStyle/>
        <a:p>
          <a:endParaRPr lang="en-US"/>
        </a:p>
      </dgm:t>
    </dgm:pt>
    <dgm:pt modelId="{47E25A14-7C84-4CD5-9298-7FB56E2ECB2A}" type="sibTrans" cxnId="{6FB4EBA8-427E-4B01-8144-D86C9871D268}">
      <dgm:prSet/>
      <dgm:spPr/>
      <dgm:t>
        <a:bodyPr/>
        <a:lstStyle/>
        <a:p>
          <a:endParaRPr lang="en-US"/>
        </a:p>
      </dgm:t>
    </dgm:pt>
    <dgm:pt modelId="{88FD22EA-468C-46D3-9C02-0794B7CBA589}">
      <dgm:prSet/>
      <dgm:spPr/>
      <dgm:t>
        <a:bodyPr/>
        <a:lstStyle/>
        <a:p>
          <a:r>
            <a:rPr lang="en-US"/>
            <a:t>Stadium steps</a:t>
          </a:r>
        </a:p>
      </dgm:t>
    </dgm:pt>
    <dgm:pt modelId="{4F8F84DC-0E83-4C5F-863B-CE063A4CA81B}" type="parTrans" cxnId="{79A76ECF-5E5C-45F5-9A7A-9632314603D3}">
      <dgm:prSet/>
      <dgm:spPr/>
      <dgm:t>
        <a:bodyPr/>
        <a:lstStyle/>
        <a:p>
          <a:endParaRPr lang="en-US"/>
        </a:p>
      </dgm:t>
    </dgm:pt>
    <dgm:pt modelId="{C9C16205-FCCC-4891-A45D-273E52D62048}" type="sibTrans" cxnId="{79A76ECF-5E5C-45F5-9A7A-9632314603D3}">
      <dgm:prSet/>
      <dgm:spPr/>
      <dgm:t>
        <a:bodyPr/>
        <a:lstStyle/>
        <a:p>
          <a:endParaRPr lang="en-US"/>
        </a:p>
      </dgm:t>
    </dgm:pt>
    <dgm:pt modelId="{DFA97BEB-AFF8-4FE2-B569-85C0D3478276}">
      <dgm:prSet/>
      <dgm:spPr/>
      <dgm:t>
        <a:bodyPr/>
        <a:lstStyle/>
        <a:p>
          <a:r>
            <a:rPr lang="en-US"/>
            <a:t>Intense sustained strength training</a:t>
          </a:r>
        </a:p>
      </dgm:t>
    </dgm:pt>
    <dgm:pt modelId="{6CA851A3-E3F5-4B65-8F10-A05127DEAE71}" type="parTrans" cxnId="{1E8EE183-C7F5-49EE-8422-C7B7F78C42B7}">
      <dgm:prSet/>
      <dgm:spPr/>
      <dgm:t>
        <a:bodyPr/>
        <a:lstStyle/>
        <a:p>
          <a:endParaRPr lang="en-US"/>
        </a:p>
      </dgm:t>
    </dgm:pt>
    <dgm:pt modelId="{7506D5F8-336B-4A5C-9681-2FDC7589807A}" type="sibTrans" cxnId="{1E8EE183-C7F5-49EE-8422-C7B7F78C42B7}">
      <dgm:prSet/>
      <dgm:spPr/>
      <dgm:t>
        <a:bodyPr/>
        <a:lstStyle/>
        <a:p>
          <a:endParaRPr lang="en-US"/>
        </a:p>
      </dgm:t>
    </dgm:pt>
    <dgm:pt modelId="{509DABC4-703A-48DA-BBB7-7FD500A408E6}">
      <dgm:prSet/>
      <dgm:spPr/>
      <dgm:t>
        <a:bodyPr/>
        <a:lstStyle/>
        <a:p>
          <a:r>
            <a:rPr lang="en-US"/>
            <a:t>Be aware</a:t>
          </a:r>
        </a:p>
      </dgm:t>
    </dgm:pt>
    <dgm:pt modelId="{B5D26E36-F996-46FD-B224-A1540116E514}" type="parTrans" cxnId="{9D123A23-4D44-4788-B301-77D96D6CE778}">
      <dgm:prSet/>
      <dgm:spPr/>
      <dgm:t>
        <a:bodyPr/>
        <a:lstStyle/>
        <a:p>
          <a:endParaRPr lang="en-US"/>
        </a:p>
      </dgm:t>
    </dgm:pt>
    <dgm:pt modelId="{766DDC98-FDEB-4CDA-B299-4FB17C6B13F9}" type="sibTrans" cxnId="{9D123A23-4D44-4788-B301-77D96D6CE778}">
      <dgm:prSet/>
      <dgm:spPr/>
      <dgm:t>
        <a:bodyPr/>
        <a:lstStyle/>
        <a:p>
          <a:endParaRPr lang="en-US"/>
        </a:p>
      </dgm:t>
    </dgm:pt>
    <dgm:pt modelId="{6A9212EC-4395-4688-B080-667E4EC14BF2}">
      <dgm:prSet/>
      <dgm:spPr/>
      <dgm:t>
        <a:bodyPr/>
        <a:lstStyle/>
        <a:p>
          <a:r>
            <a:rPr lang="en-US"/>
            <a:t>End of practice</a:t>
          </a:r>
        </a:p>
      </dgm:t>
    </dgm:pt>
    <dgm:pt modelId="{4C41F600-B5F2-4DA5-9083-24FAE52BE223}" type="parTrans" cxnId="{381E9B15-449C-4158-813B-570FB240DB33}">
      <dgm:prSet/>
      <dgm:spPr/>
      <dgm:t>
        <a:bodyPr/>
        <a:lstStyle/>
        <a:p>
          <a:endParaRPr lang="en-US"/>
        </a:p>
      </dgm:t>
    </dgm:pt>
    <dgm:pt modelId="{6F0DFE58-2874-4CFC-A174-BDBCDA4F20F8}" type="sibTrans" cxnId="{381E9B15-449C-4158-813B-570FB240DB33}">
      <dgm:prSet/>
      <dgm:spPr/>
      <dgm:t>
        <a:bodyPr/>
        <a:lstStyle/>
        <a:p>
          <a:endParaRPr lang="en-US"/>
        </a:p>
      </dgm:t>
    </dgm:pt>
    <dgm:pt modelId="{72C02015-6BE4-474A-B951-94E1947D8692}">
      <dgm:prSet/>
      <dgm:spPr/>
      <dgm:t>
        <a:bodyPr/>
        <a:lstStyle/>
        <a:p>
          <a:r>
            <a:rPr lang="en-US"/>
            <a:t>Cease activity if cramping, pain, </a:t>
          </a:r>
        </a:p>
      </dgm:t>
    </dgm:pt>
    <dgm:pt modelId="{2B30E00B-1050-4265-8F06-49524E0CC06A}" type="parTrans" cxnId="{E3EFD878-6346-4D05-B52E-2BF10E1436E5}">
      <dgm:prSet/>
      <dgm:spPr/>
      <dgm:t>
        <a:bodyPr/>
        <a:lstStyle/>
        <a:p>
          <a:endParaRPr lang="en-US"/>
        </a:p>
      </dgm:t>
    </dgm:pt>
    <dgm:pt modelId="{92223115-EEC8-4568-83C4-14141CF3132A}" type="sibTrans" cxnId="{E3EFD878-6346-4D05-B52E-2BF10E1436E5}">
      <dgm:prSet/>
      <dgm:spPr/>
      <dgm:t>
        <a:bodyPr/>
        <a:lstStyle/>
        <a:p>
          <a:endParaRPr lang="en-US"/>
        </a:p>
      </dgm:t>
    </dgm:pt>
    <dgm:pt modelId="{ACB61B2C-24F5-4267-979F-9BD8AE385093}">
      <dgm:prSet/>
      <dgm:spPr/>
      <dgm:t>
        <a:bodyPr/>
        <a:lstStyle/>
        <a:p>
          <a:r>
            <a:rPr lang="en-US"/>
            <a:t>swelling, weakness, tenderness or </a:t>
          </a:r>
        </a:p>
      </dgm:t>
    </dgm:pt>
    <dgm:pt modelId="{C09CC048-FF59-436A-9B3B-33C39A739C1F}" type="parTrans" cxnId="{E57C9049-D0AE-4D41-AEEC-ECB23D839C9E}">
      <dgm:prSet/>
      <dgm:spPr/>
      <dgm:t>
        <a:bodyPr/>
        <a:lstStyle/>
        <a:p>
          <a:endParaRPr lang="en-US"/>
        </a:p>
      </dgm:t>
    </dgm:pt>
    <dgm:pt modelId="{5ED53773-65ED-4939-BF07-1A06CE6E7A14}" type="sibTrans" cxnId="{E57C9049-D0AE-4D41-AEEC-ECB23D839C9E}">
      <dgm:prSet/>
      <dgm:spPr/>
      <dgm:t>
        <a:bodyPr/>
        <a:lstStyle/>
        <a:p>
          <a:endParaRPr lang="en-US"/>
        </a:p>
      </dgm:t>
    </dgm:pt>
    <dgm:pt modelId="{647585C7-4125-44D1-808D-88548AC30D07}">
      <dgm:prSet/>
      <dgm:spPr/>
      <dgm:t>
        <a:bodyPr/>
        <a:lstStyle/>
        <a:p>
          <a:r>
            <a:rPr lang="en-US"/>
            <a:t>fatigue </a:t>
          </a:r>
        </a:p>
      </dgm:t>
    </dgm:pt>
    <dgm:pt modelId="{323B6CFA-E568-4C59-9639-D36DD3A87EA3}" type="parTrans" cxnId="{F559EBAD-F803-4CBD-8991-509AD86EE2EC}">
      <dgm:prSet/>
      <dgm:spPr/>
      <dgm:t>
        <a:bodyPr/>
        <a:lstStyle/>
        <a:p>
          <a:endParaRPr lang="en-US"/>
        </a:p>
      </dgm:t>
    </dgm:pt>
    <dgm:pt modelId="{3E6D7070-90FC-48C3-9259-883FF773DA5A}" type="sibTrans" cxnId="{F559EBAD-F803-4CBD-8991-509AD86EE2EC}">
      <dgm:prSet/>
      <dgm:spPr/>
      <dgm:t>
        <a:bodyPr/>
        <a:lstStyle/>
        <a:p>
          <a:endParaRPr lang="en-US"/>
        </a:p>
      </dgm:t>
    </dgm:pt>
    <dgm:pt modelId="{79B556E5-AC2E-41E9-A45C-D41E6402C2B6}">
      <dgm:prSet/>
      <dgm:spPr/>
      <dgm:t>
        <a:bodyPr/>
        <a:lstStyle/>
        <a:p>
          <a:r>
            <a:rPr lang="en-US"/>
            <a:t>No activity if SC carrier is ill</a:t>
          </a:r>
        </a:p>
      </dgm:t>
    </dgm:pt>
    <dgm:pt modelId="{E84C411E-D13D-4F74-8062-0A65F14CC816}" type="parTrans" cxnId="{4DE713EB-BB17-4117-ACBD-93FED26001BD}">
      <dgm:prSet/>
      <dgm:spPr/>
      <dgm:t>
        <a:bodyPr/>
        <a:lstStyle/>
        <a:p>
          <a:endParaRPr lang="en-US"/>
        </a:p>
      </dgm:t>
    </dgm:pt>
    <dgm:pt modelId="{D4D005D9-E8F6-4C7C-A475-8BC5BBA1BB9C}" type="sibTrans" cxnId="{4DE713EB-BB17-4117-ACBD-93FED26001BD}">
      <dgm:prSet/>
      <dgm:spPr/>
      <dgm:t>
        <a:bodyPr/>
        <a:lstStyle/>
        <a:p>
          <a:endParaRPr lang="en-US"/>
        </a:p>
      </dgm:t>
    </dgm:pt>
    <dgm:pt modelId="{5D368423-DC93-45B5-8114-D5555A0F3BB5}" type="pres">
      <dgm:prSet presAssocID="{189C5A75-A31F-49F4-96F4-8972F1248114}" presName="linear" presStyleCnt="0">
        <dgm:presLayoutVars>
          <dgm:dir/>
          <dgm:animLvl val="lvl"/>
          <dgm:resizeHandles val="exact"/>
        </dgm:presLayoutVars>
      </dgm:prSet>
      <dgm:spPr/>
    </dgm:pt>
    <dgm:pt modelId="{872D958E-A0ED-490C-A654-A73BFAE82FA2}" type="pres">
      <dgm:prSet presAssocID="{DD82C553-260E-4862-A132-1C45B1C890EA}" presName="parentLin" presStyleCnt="0"/>
      <dgm:spPr/>
    </dgm:pt>
    <dgm:pt modelId="{83F6836F-5D53-40DE-987D-ED39A979BA12}" type="pres">
      <dgm:prSet presAssocID="{DD82C553-260E-4862-A132-1C45B1C890EA}" presName="parentLeftMargin" presStyleLbl="node1" presStyleIdx="0" presStyleCnt="3"/>
      <dgm:spPr/>
    </dgm:pt>
    <dgm:pt modelId="{7939E341-56CD-49E2-AA7E-3D551A60D06F}" type="pres">
      <dgm:prSet presAssocID="{DD82C553-260E-4862-A132-1C45B1C890EA}" presName="parentText" presStyleLbl="node1" presStyleIdx="0" presStyleCnt="3">
        <dgm:presLayoutVars>
          <dgm:chMax val="0"/>
          <dgm:bulletEnabled val="1"/>
        </dgm:presLayoutVars>
      </dgm:prSet>
      <dgm:spPr/>
    </dgm:pt>
    <dgm:pt modelId="{27F1DCFB-56E3-4DE3-A97A-54A2033C5C13}" type="pres">
      <dgm:prSet presAssocID="{DD82C553-260E-4862-A132-1C45B1C890EA}" presName="negativeSpace" presStyleCnt="0"/>
      <dgm:spPr/>
    </dgm:pt>
    <dgm:pt modelId="{CEEB181A-3323-47E4-B676-1BA846D661F0}" type="pres">
      <dgm:prSet presAssocID="{DD82C553-260E-4862-A132-1C45B1C890EA}" presName="childText" presStyleLbl="conFgAcc1" presStyleIdx="0" presStyleCnt="3">
        <dgm:presLayoutVars>
          <dgm:bulletEnabled val="1"/>
        </dgm:presLayoutVars>
      </dgm:prSet>
      <dgm:spPr/>
    </dgm:pt>
    <dgm:pt modelId="{EFF11B88-5AFD-499A-865D-08CC8FFDD964}" type="pres">
      <dgm:prSet presAssocID="{0901A71B-063F-4E89-9EB3-674888757DE9}" presName="spaceBetweenRectangles" presStyleCnt="0"/>
      <dgm:spPr/>
    </dgm:pt>
    <dgm:pt modelId="{3C76B0BA-D900-47D9-A4D8-F909DCC9FCDF}" type="pres">
      <dgm:prSet presAssocID="{509DABC4-703A-48DA-BBB7-7FD500A408E6}" presName="parentLin" presStyleCnt="0"/>
      <dgm:spPr/>
    </dgm:pt>
    <dgm:pt modelId="{E52D4A00-FD72-48C3-B9C9-01584DB647C6}" type="pres">
      <dgm:prSet presAssocID="{509DABC4-703A-48DA-BBB7-7FD500A408E6}" presName="parentLeftMargin" presStyleLbl="node1" presStyleIdx="0" presStyleCnt="3"/>
      <dgm:spPr/>
    </dgm:pt>
    <dgm:pt modelId="{4ACC42B4-C8F9-4178-AA53-6E4DFF1F64EC}" type="pres">
      <dgm:prSet presAssocID="{509DABC4-703A-48DA-BBB7-7FD500A408E6}" presName="parentText" presStyleLbl="node1" presStyleIdx="1" presStyleCnt="3">
        <dgm:presLayoutVars>
          <dgm:chMax val="0"/>
          <dgm:bulletEnabled val="1"/>
        </dgm:presLayoutVars>
      </dgm:prSet>
      <dgm:spPr/>
    </dgm:pt>
    <dgm:pt modelId="{13598B95-7AA3-4CE9-B112-DB60806CACB3}" type="pres">
      <dgm:prSet presAssocID="{509DABC4-703A-48DA-BBB7-7FD500A408E6}" presName="negativeSpace" presStyleCnt="0"/>
      <dgm:spPr/>
    </dgm:pt>
    <dgm:pt modelId="{E35D1C1B-C604-49C5-B48B-1CF940E26C5B}" type="pres">
      <dgm:prSet presAssocID="{509DABC4-703A-48DA-BBB7-7FD500A408E6}" presName="childText" presStyleLbl="conFgAcc1" presStyleIdx="1" presStyleCnt="3">
        <dgm:presLayoutVars>
          <dgm:bulletEnabled val="1"/>
        </dgm:presLayoutVars>
      </dgm:prSet>
      <dgm:spPr/>
    </dgm:pt>
    <dgm:pt modelId="{F2E30670-BD17-4EDB-933E-3565670DB31A}" type="pres">
      <dgm:prSet presAssocID="{766DDC98-FDEB-4CDA-B299-4FB17C6B13F9}" presName="spaceBetweenRectangles" presStyleCnt="0"/>
      <dgm:spPr/>
    </dgm:pt>
    <dgm:pt modelId="{E0954E42-2B8A-4468-9FA1-9F9DA6F9232E}" type="pres">
      <dgm:prSet presAssocID="{79B556E5-AC2E-41E9-A45C-D41E6402C2B6}" presName="parentLin" presStyleCnt="0"/>
      <dgm:spPr/>
    </dgm:pt>
    <dgm:pt modelId="{FEF37FF4-DC27-48DA-97EC-6E62E5DD3B71}" type="pres">
      <dgm:prSet presAssocID="{79B556E5-AC2E-41E9-A45C-D41E6402C2B6}" presName="parentLeftMargin" presStyleLbl="node1" presStyleIdx="1" presStyleCnt="3"/>
      <dgm:spPr/>
    </dgm:pt>
    <dgm:pt modelId="{E14207D6-C3CD-49BB-B4E5-73C0BDC1D73C}" type="pres">
      <dgm:prSet presAssocID="{79B556E5-AC2E-41E9-A45C-D41E6402C2B6}" presName="parentText" presStyleLbl="node1" presStyleIdx="2" presStyleCnt="3">
        <dgm:presLayoutVars>
          <dgm:chMax val="0"/>
          <dgm:bulletEnabled val="1"/>
        </dgm:presLayoutVars>
      </dgm:prSet>
      <dgm:spPr/>
    </dgm:pt>
    <dgm:pt modelId="{3DD51F3D-C1E7-4778-8136-4F71D66A32E8}" type="pres">
      <dgm:prSet presAssocID="{79B556E5-AC2E-41E9-A45C-D41E6402C2B6}" presName="negativeSpace" presStyleCnt="0"/>
      <dgm:spPr/>
    </dgm:pt>
    <dgm:pt modelId="{53AFA1A2-7CCC-4894-9B1E-EB9A50E50360}" type="pres">
      <dgm:prSet presAssocID="{79B556E5-AC2E-41E9-A45C-D41E6402C2B6}" presName="childText" presStyleLbl="conFgAcc1" presStyleIdx="2" presStyleCnt="3">
        <dgm:presLayoutVars>
          <dgm:bulletEnabled val="1"/>
        </dgm:presLayoutVars>
      </dgm:prSet>
      <dgm:spPr/>
    </dgm:pt>
  </dgm:ptLst>
  <dgm:cxnLst>
    <dgm:cxn modelId="{65B9F906-8767-41F5-A92C-8F8B85AEC7E2}" type="presOf" srcId="{ACB61B2C-24F5-4267-979F-9BD8AE385093}" destId="{E35D1C1B-C604-49C5-B48B-1CF940E26C5B}" srcOrd="0" destOrd="2" presId="urn:microsoft.com/office/officeart/2005/8/layout/list1"/>
    <dgm:cxn modelId="{54816611-2FC8-446F-B20F-66CBF5788A23}" type="presOf" srcId="{6A9212EC-4395-4688-B080-667E4EC14BF2}" destId="{E35D1C1B-C604-49C5-B48B-1CF940E26C5B}" srcOrd="0" destOrd="0" presId="urn:microsoft.com/office/officeart/2005/8/layout/list1"/>
    <dgm:cxn modelId="{381E9B15-449C-4158-813B-570FB240DB33}" srcId="{509DABC4-703A-48DA-BBB7-7FD500A408E6}" destId="{6A9212EC-4395-4688-B080-667E4EC14BF2}" srcOrd="0" destOrd="0" parTransId="{4C41F600-B5F2-4DA5-9083-24FAE52BE223}" sibTransId="{6F0DFE58-2874-4CFC-A174-BDBCDA4F20F8}"/>
    <dgm:cxn modelId="{9D123A23-4D44-4788-B301-77D96D6CE778}" srcId="{189C5A75-A31F-49F4-96F4-8972F1248114}" destId="{509DABC4-703A-48DA-BBB7-7FD500A408E6}" srcOrd="1" destOrd="0" parTransId="{B5D26E36-F996-46FD-B224-A1540116E514}" sibTransId="{766DDC98-FDEB-4CDA-B299-4FB17C6B13F9}"/>
    <dgm:cxn modelId="{1032EC2C-FDA3-457D-83C7-5EC3F49D43F9}" srcId="{BB751C47-5D34-46AB-91BE-D275C96B1492}" destId="{7AF12309-41E5-45FD-B9BA-D00062AE95C1}" srcOrd="0" destOrd="0" parTransId="{58CDC8FF-C476-4407-B704-0C722668E5BF}" sibTransId="{2CC97508-20F0-4D30-B40E-60424220CDE7}"/>
    <dgm:cxn modelId="{174D0D3E-A2CF-415C-B56D-C462CEA48C62}" type="presOf" srcId="{7B33DBE9-B875-4562-A36A-7C928E5C77AC}" destId="{CEEB181A-3323-47E4-B676-1BA846D661F0}" srcOrd="0" destOrd="2" presId="urn:microsoft.com/office/officeart/2005/8/layout/list1"/>
    <dgm:cxn modelId="{A87F6D62-1AE1-474E-AC69-548C49AD1131}" type="presOf" srcId="{88FD22EA-468C-46D3-9C02-0794B7CBA589}" destId="{CEEB181A-3323-47E4-B676-1BA846D661F0}" srcOrd="0" destOrd="3" presId="urn:microsoft.com/office/officeart/2005/8/layout/list1"/>
    <dgm:cxn modelId="{66E9A967-7360-4CC4-9254-211E577653C8}" type="presOf" srcId="{DFA97BEB-AFF8-4FE2-B569-85C0D3478276}" destId="{CEEB181A-3323-47E4-B676-1BA846D661F0}" srcOrd="0" destOrd="4" presId="urn:microsoft.com/office/officeart/2005/8/layout/list1"/>
    <dgm:cxn modelId="{7AA31769-D848-4074-B437-77EBFED9C389}" srcId="{DD82C553-260E-4862-A132-1C45B1C890EA}" destId="{BB751C47-5D34-46AB-91BE-D275C96B1492}" srcOrd="0" destOrd="0" parTransId="{374B4417-622B-444E-90D2-70B986683175}" sibTransId="{62D9E579-81E9-495F-9333-CF2B959A207C}"/>
    <dgm:cxn modelId="{E57C9049-D0AE-4D41-AEEC-ECB23D839C9E}" srcId="{72C02015-6BE4-474A-B951-94E1947D8692}" destId="{ACB61B2C-24F5-4267-979F-9BD8AE385093}" srcOrd="0" destOrd="0" parTransId="{C09CC048-FF59-436A-9B3B-33C39A739C1F}" sibTransId="{5ED53773-65ED-4939-BF07-1A06CE6E7A14}"/>
    <dgm:cxn modelId="{FCFBC36C-6C1A-4263-980E-2B5D44BBD6DF}" type="presOf" srcId="{79B556E5-AC2E-41E9-A45C-D41E6402C2B6}" destId="{E14207D6-C3CD-49BB-B4E5-73C0BDC1D73C}" srcOrd="1" destOrd="0" presId="urn:microsoft.com/office/officeart/2005/8/layout/list1"/>
    <dgm:cxn modelId="{F8E80676-9D2F-4FD1-9853-F45866AF0A3E}" type="presOf" srcId="{DD82C553-260E-4862-A132-1C45B1C890EA}" destId="{83F6836F-5D53-40DE-987D-ED39A979BA12}" srcOrd="0" destOrd="0" presId="urn:microsoft.com/office/officeart/2005/8/layout/list1"/>
    <dgm:cxn modelId="{E3EFD878-6346-4D05-B52E-2BF10E1436E5}" srcId="{509DABC4-703A-48DA-BBB7-7FD500A408E6}" destId="{72C02015-6BE4-474A-B951-94E1947D8692}" srcOrd="1" destOrd="0" parTransId="{2B30E00B-1050-4265-8F06-49524E0CC06A}" sibTransId="{92223115-EEC8-4568-83C4-14141CF3132A}"/>
    <dgm:cxn modelId="{1E8EE183-C7F5-49EE-8422-C7B7F78C42B7}" srcId="{DD82C553-260E-4862-A132-1C45B1C890EA}" destId="{DFA97BEB-AFF8-4FE2-B569-85C0D3478276}" srcOrd="3" destOrd="0" parTransId="{6CA851A3-E3F5-4B65-8F10-A05127DEAE71}" sibTransId="{7506D5F8-336B-4A5C-9681-2FDC7589807A}"/>
    <dgm:cxn modelId="{CD64C793-5E64-4377-B311-802EBC399FAB}" type="presOf" srcId="{509DABC4-703A-48DA-BBB7-7FD500A408E6}" destId="{E52D4A00-FD72-48C3-B9C9-01584DB647C6}" srcOrd="0" destOrd="0" presId="urn:microsoft.com/office/officeart/2005/8/layout/list1"/>
    <dgm:cxn modelId="{E1B06794-1060-4D81-A202-B22D571D3068}" type="presOf" srcId="{509DABC4-703A-48DA-BBB7-7FD500A408E6}" destId="{4ACC42B4-C8F9-4178-AA53-6E4DFF1F64EC}" srcOrd="1" destOrd="0" presId="urn:microsoft.com/office/officeart/2005/8/layout/list1"/>
    <dgm:cxn modelId="{6FB4EBA8-427E-4B01-8144-D86C9871D268}" srcId="{DD82C553-260E-4862-A132-1C45B1C890EA}" destId="{7B33DBE9-B875-4562-A36A-7C928E5C77AC}" srcOrd="1" destOrd="0" parTransId="{0A233116-E51C-45E7-BBBC-D1CE689394E3}" sibTransId="{47E25A14-7C84-4CD5-9298-7FB56E2ECB2A}"/>
    <dgm:cxn modelId="{F559EBAD-F803-4CBD-8991-509AD86EE2EC}" srcId="{72C02015-6BE4-474A-B951-94E1947D8692}" destId="{647585C7-4125-44D1-808D-88548AC30D07}" srcOrd="1" destOrd="0" parTransId="{323B6CFA-E568-4C59-9639-D36DD3A87EA3}" sibTransId="{3E6D7070-90FC-48C3-9259-883FF773DA5A}"/>
    <dgm:cxn modelId="{54D73BBB-9B9A-463F-A9A3-FCD3B4B983EF}" type="presOf" srcId="{79B556E5-AC2E-41E9-A45C-D41E6402C2B6}" destId="{FEF37FF4-DC27-48DA-97EC-6E62E5DD3B71}" srcOrd="0" destOrd="0" presId="urn:microsoft.com/office/officeart/2005/8/layout/list1"/>
    <dgm:cxn modelId="{98D970C1-1CDD-46C0-890E-0D1767B1BEA6}" srcId="{189C5A75-A31F-49F4-96F4-8972F1248114}" destId="{DD82C553-260E-4862-A132-1C45B1C890EA}" srcOrd="0" destOrd="0" parTransId="{1809AA95-0B37-4947-9CB5-285F37A386B0}" sibTransId="{0901A71B-063F-4E89-9EB3-674888757DE9}"/>
    <dgm:cxn modelId="{955105CD-0571-4F26-B920-7F89716E4B5A}" type="presOf" srcId="{189C5A75-A31F-49F4-96F4-8972F1248114}" destId="{5D368423-DC93-45B5-8114-D5555A0F3BB5}" srcOrd="0" destOrd="0" presId="urn:microsoft.com/office/officeart/2005/8/layout/list1"/>
    <dgm:cxn modelId="{79A76ECF-5E5C-45F5-9A7A-9632314603D3}" srcId="{DD82C553-260E-4862-A132-1C45B1C890EA}" destId="{88FD22EA-468C-46D3-9C02-0794B7CBA589}" srcOrd="2" destOrd="0" parTransId="{4F8F84DC-0E83-4C5F-863B-CE063A4CA81B}" sibTransId="{C9C16205-FCCC-4891-A45D-273E52D62048}"/>
    <dgm:cxn modelId="{61080CDA-8727-41A5-8BB9-2DD65F20BB6E}" type="presOf" srcId="{72C02015-6BE4-474A-B951-94E1947D8692}" destId="{E35D1C1B-C604-49C5-B48B-1CF940E26C5B}" srcOrd="0" destOrd="1" presId="urn:microsoft.com/office/officeart/2005/8/layout/list1"/>
    <dgm:cxn modelId="{4DE713EB-BB17-4117-ACBD-93FED26001BD}" srcId="{189C5A75-A31F-49F4-96F4-8972F1248114}" destId="{79B556E5-AC2E-41E9-A45C-D41E6402C2B6}" srcOrd="2" destOrd="0" parTransId="{E84C411E-D13D-4F74-8062-0A65F14CC816}" sibTransId="{D4D005D9-E8F6-4C7C-A475-8BC5BBA1BB9C}"/>
    <dgm:cxn modelId="{D09FAFF0-D34E-4C18-8E7E-01F8F8DBF570}" type="presOf" srcId="{DD82C553-260E-4862-A132-1C45B1C890EA}" destId="{7939E341-56CD-49E2-AA7E-3D551A60D06F}" srcOrd="1" destOrd="0" presId="urn:microsoft.com/office/officeart/2005/8/layout/list1"/>
    <dgm:cxn modelId="{C345B1F0-B377-4EC5-AB00-9AF39FE14E5A}" type="presOf" srcId="{7AF12309-41E5-45FD-B9BA-D00062AE95C1}" destId="{CEEB181A-3323-47E4-B676-1BA846D661F0}" srcOrd="0" destOrd="1" presId="urn:microsoft.com/office/officeart/2005/8/layout/list1"/>
    <dgm:cxn modelId="{53F96DF3-9BB5-4C76-AEC4-F9B5BDBD9078}" type="presOf" srcId="{BB751C47-5D34-46AB-91BE-D275C96B1492}" destId="{CEEB181A-3323-47E4-B676-1BA846D661F0}" srcOrd="0" destOrd="0" presId="urn:microsoft.com/office/officeart/2005/8/layout/list1"/>
    <dgm:cxn modelId="{160BF6F8-175B-4373-9C04-D4596E17A0B5}" type="presOf" srcId="{647585C7-4125-44D1-808D-88548AC30D07}" destId="{E35D1C1B-C604-49C5-B48B-1CF940E26C5B}" srcOrd="0" destOrd="3" presId="urn:microsoft.com/office/officeart/2005/8/layout/list1"/>
    <dgm:cxn modelId="{2CB6889D-E897-4BB0-BE61-51C9323DB424}" type="presParOf" srcId="{5D368423-DC93-45B5-8114-D5555A0F3BB5}" destId="{872D958E-A0ED-490C-A654-A73BFAE82FA2}" srcOrd="0" destOrd="0" presId="urn:microsoft.com/office/officeart/2005/8/layout/list1"/>
    <dgm:cxn modelId="{E63C2686-A420-4738-BA08-A81423830850}" type="presParOf" srcId="{872D958E-A0ED-490C-A654-A73BFAE82FA2}" destId="{83F6836F-5D53-40DE-987D-ED39A979BA12}" srcOrd="0" destOrd="0" presId="urn:microsoft.com/office/officeart/2005/8/layout/list1"/>
    <dgm:cxn modelId="{973777FB-50D1-40F7-9A53-EBDA1E7B3FAB}" type="presParOf" srcId="{872D958E-A0ED-490C-A654-A73BFAE82FA2}" destId="{7939E341-56CD-49E2-AA7E-3D551A60D06F}" srcOrd="1" destOrd="0" presId="urn:microsoft.com/office/officeart/2005/8/layout/list1"/>
    <dgm:cxn modelId="{7D751AF7-4EFB-44FA-9AE3-47C46B4D3C75}" type="presParOf" srcId="{5D368423-DC93-45B5-8114-D5555A0F3BB5}" destId="{27F1DCFB-56E3-4DE3-A97A-54A2033C5C13}" srcOrd="1" destOrd="0" presId="urn:microsoft.com/office/officeart/2005/8/layout/list1"/>
    <dgm:cxn modelId="{6042F222-05FC-4A52-9844-CC1B5B346DE5}" type="presParOf" srcId="{5D368423-DC93-45B5-8114-D5555A0F3BB5}" destId="{CEEB181A-3323-47E4-B676-1BA846D661F0}" srcOrd="2" destOrd="0" presId="urn:microsoft.com/office/officeart/2005/8/layout/list1"/>
    <dgm:cxn modelId="{0E20B59C-957A-41D0-8C84-B5F5C30D46DC}" type="presParOf" srcId="{5D368423-DC93-45B5-8114-D5555A0F3BB5}" destId="{EFF11B88-5AFD-499A-865D-08CC8FFDD964}" srcOrd="3" destOrd="0" presId="urn:microsoft.com/office/officeart/2005/8/layout/list1"/>
    <dgm:cxn modelId="{939C4082-22BE-41EA-8AEF-FD127E6BDF57}" type="presParOf" srcId="{5D368423-DC93-45B5-8114-D5555A0F3BB5}" destId="{3C76B0BA-D900-47D9-A4D8-F909DCC9FCDF}" srcOrd="4" destOrd="0" presId="urn:microsoft.com/office/officeart/2005/8/layout/list1"/>
    <dgm:cxn modelId="{0172BF4E-CC94-4656-B9C3-24701EDBE10E}" type="presParOf" srcId="{3C76B0BA-D900-47D9-A4D8-F909DCC9FCDF}" destId="{E52D4A00-FD72-48C3-B9C9-01584DB647C6}" srcOrd="0" destOrd="0" presId="urn:microsoft.com/office/officeart/2005/8/layout/list1"/>
    <dgm:cxn modelId="{A649D4F4-38E3-49A4-AE3D-8297ACD883D8}" type="presParOf" srcId="{3C76B0BA-D900-47D9-A4D8-F909DCC9FCDF}" destId="{4ACC42B4-C8F9-4178-AA53-6E4DFF1F64EC}" srcOrd="1" destOrd="0" presId="urn:microsoft.com/office/officeart/2005/8/layout/list1"/>
    <dgm:cxn modelId="{D4D121A3-1BC8-4071-8C3D-B55F90B314EF}" type="presParOf" srcId="{5D368423-DC93-45B5-8114-D5555A0F3BB5}" destId="{13598B95-7AA3-4CE9-B112-DB60806CACB3}" srcOrd="5" destOrd="0" presId="urn:microsoft.com/office/officeart/2005/8/layout/list1"/>
    <dgm:cxn modelId="{26BE7EA3-8A1A-4401-B584-0C0F34A6DE41}" type="presParOf" srcId="{5D368423-DC93-45B5-8114-D5555A0F3BB5}" destId="{E35D1C1B-C604-49C5-B48B-1CF940E26C5B}" srcOrd="6" destOrd="0" presId="urn:microsoft.com/office/officeart/2005/8/layout/list1"/>
    <dgm:cxn modelId="{19B06B52-7BA5-4976-8E71-280422D0EC2B}" type="presParOf" srcId="{5D368423-DC93-45B5-8114-D5555A0F3BB5}" destId="{F2E30670-BD17-4EDB-933E-3565670DB31A}" srcOrd="7" destOrd="0" presId="urn:microsoft.com/office/officeart/2005/8/layout/list1"/>
    <dgm:cxn modelId="{B8AFC2C2-010E-43FD-89CA-E65F79D127F8}" type="presParOf" srcId="{5D368423-DC93-45B5-8114-D5555A0F3BB5}" destId="{E0954E42-2B8A-4468-9FA1-9F9DA6F9232E}" srcOrd="8" destOrd="0" presId="urn:microsoft.com/office/officeart/2005/8/layout/list1"/>
    <dgm:cxn modelId="{E75408AB-A7AA-4B3B-8AAC-B67D6242E575}" type="presParOf" srcId="{E0954E42-2B8A-4468-9FA1-9F9DA6F9232E}" destId="{FEF37FF4-DC27-48DA-97EC-6E62E5DD3B71}" srcOrd="0" destOrd="0" presId="urn:microsoft.com/office/officeart/2005/8/layout/list1"/>
    <dgm:cxn modelId="{36A36FB4-5C5E-4209-870E-0C0523B59D00}" type="presParOf" srcId="{E0954E42-2B8A-4468-9FA1-9F9DA6F9232E}" destId="{E14207D6-C3CD-49BB-B4E5-73C0BDC1D73C}" srcOrd="1" destOrd="0" presId="urn:microsoft.com/office/officeart/2005/8/layout/list1"/>
    <dgm:cxn modelId="{8A22A385-F3C6-4CB0-B3BB-AE2CAC4E55F6}" type="presParOf" srcId="{5D368423-DC93-45B5-8114-D5555A0F3BB5}" destId="{3DD51F3D-C1E7-4778-8136-4F71D66A32E8}" srcOrd="9" destOrd="0" presId="urn:microsoft.com/office/officeart/2005/8/layout/list1"/>
    <dgm:cxn modelId="{4561C644-2945-47E6-9543-F18B7A7485BB}" type="presParOf" srcId="{5D368423-DC93-45B5-8114-D5555A0F3BB5}" destId="{53AFA1A2-7CCC-4894-9B1E-EB9A50E5036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0CCA5-7722-4A51-B1CD-7218A052BD47}">
      <dsp:nvSpPr>
        <dsp:cNvPr id="0" name=""/>
        <dsp:cNvSpPr/>
      </dsp:nvSpPr>
      <dsp:spPr>
        <a:xfrm>
          <a:off x="0" y="470822"/>
          <a:ext cx="506403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During fifth match of the season (81</a:t>
          </a:r>
          <a:r>
            <a:rPr lang="en-US" sz="2000" kern="1200" baseline="30000" dirty="0"/>
            <a:t>o</a:t>
          </a:r>
          <a:r>
            <a:rPr lang="en-US" sz="2000" kern="1200" dirty="0"/>
            <a:t>F), 2</a:t>
          </a:r>
          <a:r>
            <a:rPr lang="en-US" sz="2000" kern="1200" baseline="30000" dirty="0"/>
            <a:t>nd</a:t>
          </a:r>
          <a:r>
            <a:rPr lang="en-US" sz="2000" kern="1200" dirty="0"/>
            <a:t> consecutive day, c/o: </a:t>
          </a:r>
        </a:p>
      </dsp:txBody>
      <dsp:txXfrm>
        <a:off x="36553" y="507375"/>
        <a:ext cx="4990931" cy="675694"/>
      </dsp:txXfrm>
    </dsp:sp>
    <dsp:sp modelId="{65FE2A32-1791-4813-84AA-0A6FCF3C812A}">
      <dsp:nvSpPr>
        <dsp:cNvPr id="0" name=""/>
        <dsp:cNvSpPr/>
      </dsp:nvSpPr>
      <dsp:spPr>
        <a:xfrm>
          <a:off x="0" y="1219622"/>
          <a:ext cx="5064037" cy="46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8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Cottonmouth, tunnel vision, and cramping in her right biceps</a:t>
          </a:r>
        </a:p>
      </dsp:txBody>
      <dsp:txXfrm>
        <a:off x="0" y="1219622"/>
        <a:ext cx="5064037" cy="465750"/>
      </dsp:txXfrm>
    </dsp:sp>
    <dsp:sp modelId="{299C7569-7F53-4C09-BFBA-D0E7D60651B0}">
      <dsp:nvSpPr>
        <dsp:cNvPr id="0" name=""/>
        <dsp:cNvSpPr/>
      </dsp:nvSpPr>
      <dsp:spPr>
        <a:xfrm>
          <a:off x="0" y="1685372"/>
          <a:ext cx="506403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After match, condition deteriorated to: </a:t>
          </a:r>
        </a:p>
      </dsp:txBody>
      <dsp:txXfrm>
        <a:off x="36553" y="1721925"/>
        <a:ext cx="4990931" cy="675694"/>
      </dsp:txXfrm>
    </dsp:sp>
    <dsp:sp modelId="{CF2A5FAE-97DC-4A7A-AE1E-889E50C5000E}">
      <dsp:nvSpPr>
        <dsp:cNvPr id="0" name=""/>
        <dsp:cNvSpPr/>
      </dsp:nvSpPr>
      <dsp:spPr>
        <a:xfrm>
          <a:off x="0" y="2434172"/>
          <a:ext cx="5064037"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8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Multiple muscle cramps</a:t>
          </a:r>
        </a:p>
        <a:p>
          <a:pPr marL="171450" lvl="1" indent="-171450" algn="l" defTabSz="711200">
            <a:lnSpc>
              <a:spcPct val="90000"/>
            </a:lnSpc>
            <a:spcBef>
              <a:spcPct val="0"/>
            </a:spcBef>
            <a:spcAft>
              <a:spcPct val="20000"/>
            </a:spcAft>
            <a:buChar char="•"/>
          </a:pPr>
          <a:r>
            <a:rPr lang="en-US" sz="1600" kern="1200"/>
            <a:t>Dizziness</a:t>
          </a:r>
        </a:p>
        <a:p>
          <a:pPr marL="171450" lvl="1" indent="-171450" algn="l" defTabSz="711200">
            <a:lnSpc>
              <a:spcPct val="90000"/>
            </a:lnSpc>
            <a:spcBef>
              <a:spcPct val="0"/>
            </a:spcBef>
            <a:spcAft>
              <a:spcPct val="20000"/>
            </a:spcAft>
            <a:buChar char="•"/>
          </a:pPr>
          <a:r>
            <a:rPr lang="en-US" sz="1600" kern="1200"/>
            <a:t>Shivering</a:t>
          </a:r>
        </a:p>
        <a:p>
          <a:pPr marL="171450" lvl="1" indent="-171450" algn="l" defTabSz="711200">
            <a:lnSpc>
              <a:spcPct val="90000"/>
            </a:lnSpc>
            <a:spcBef>
              <a:spcPct val="0"/>
            </a:spcBef>
            <a:spcAft>
              <a:spcPct val="20000"/>
            </a:spcAft>
            <a:buChar char="•"/>
          </a:pPr>
          <a:r>
            <a:rPr lang="en-US" sz="1600" kern="1200"/>
            <a:t>Headache</a:t>
          </a:r>
        </a:p>
      </dsp:txBody>
      <dsp:txXfrm>
        <a:off x="0" y="2434172"/>
        <a:ext cx="5064037" cy="1014300"/>
      </dsp:txXfrm>
    </dsp:sp>
    <dsp:sp modelId="{97824430-BDF0-49F2-9ACB-D409A7AAEFC1}">
      <dsp:nvSpPr>
        <dsp:cNvPr id="0" name=""/>
        <dsp:cNvSpPr/>
      </dsp:nvSpPr>
      <dsp:spPr>
        <a:xfrm>
          <a:off x="0" y="3448472"/>
          <a:ext cx="506403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CK Levels 357 IU/L upon admittance to ED and 277 IU/L upon discharge</a:t>
          </a:r>
        </a:p>
      </dsp:txBody>
      <dsp:txXfrm>
        <a:off x="36553" y="3485025"/>
        <a:ext cx="4990931" cy="675694"/>
      </dsp:txXfrm>
    </dsp:sp>
    <dsp:sp modelId="{20C834CC-7F37-4C2C-A6D6-531D076B8BA1}">
      <dsp:nvSpPr>
        <dsp:cNvPr id="0" name=""/>
        <dsp:cNvSpPr/>
      </dsp:nvSpPr>
      <dsp:spPr>
        <a:xfrm>
          <a:off x="0" y="4254872"/>
          <a:ext cx="506403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RTP 6 days later, CK 96 IU/L</a:t>
          </a:r>
        </a:p>
      </dsp:txBody>
      <dsp:txXfrm>
        <a:off x="36553" y="4291425"/>
        <a:ext cx="4990931" cy="67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B181A-3323-47E4-B676-1BA846D661F0}">
      <dsp:nvSpPr>
        <dsp:cNvPr id="0" name=""/>
        <dsp:cNvSpPr/>
      </dsp:nvSpPr>
      <dsp:spPr>
        <a:xfrm>
          <a:off x="0" y="293748"/>
          <a:ext cx="5450864" cy="182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3048" tIns="354076" rIns="42304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Early season sprinting</a:t>
          </a:r>
        </a:p>
        <a:p>
          <a:pPr marL="342900" lvl="2" indent="-171450" algn="l" defTabSz="755650">
            <a:lnSpc>
              <a:spcPct val="90000"/>
            </a:lnSpc>
            <a:spcBef>
              <a:spcPct val="0"/>
            </a:spcBef>
            <a:spcAft>
              <a:spcPct val="15000"/>
            </a:spcAft>
            <a:buChar char="•"/>
          </a:pPr>
          <a:r>
            <a:rPr lang="en-US" sz="1700" kern="1200"/>
            <a:t>800-1600 m</a:t>
          </a:r>
        </a:p>
        <a:p>
          <a:pPr marL="171450" lvl="1" indent="-171450" algn="l" defTabSz="755650">
            <a:lnSpc>
              <a:spcPct val="90000"/>
            </a:lnSpc>
            <a:spcBef>
              <a:spcPct val="0"/>
            </a:spcBef>
            <a:spcAft>
              <a:spcPct val="15000"/>
            </a:spcAft>
            <a:buChar char="•"/>
          </a:pPr>
          <a:r>
            <a:rPr lang="en-US" sz="1700" kern="1200"/>
            <a:t>Hill running</a:t>
          </a:r>
        </a:p>
        <a:p>
          <a:pPr marL="171450" lvl="1" indent="-171450" algn="l" defTabSz="755650">
            <a:lnSpc>
              <a:spcPct val="90000"/>
            </a:lnSpc>
            <a:spcBef>
              <a:spcPct val="0"/>
            </a:spcBef>
            <a:spcAft>
              <a:spcPct val="15000"/>
            </a:spcAft>
            <a:buChar char="•"/>
          </a:pPr>
          <a:r>
            <a:rPr lang="en-US" sz="1700" kern="1200"/>
            <a:t>Stadium steps</a:t>
          </a:r>
        </a:p>
        <a:p>
          <a:pPr marL="171450" lvl="1" indent="-171450" algn="l" defTabSz="755650">
            <a:lnSpc>
              <a:spcPct val="90000"/>
            </a:lnSpc>
            <a:spcBef>
              <a:spcPct val="0"/>
            </a:spcBef>
            <a:spcAft>
              <a:spcPct val="15000"/>
            </a:spcAft>
            <a:buChar char="•"/>
          </a:pPr>
          <a:r>
            <a:rPr lang="en-US" sz="1700" kern="1200"/>
            <a:t>Intense sustained strength training</a:t>
          </a:r>
        </a:p>
      </dsp:txBody>
      <dsp:txXfrm>
        <a:off x="0" y="293748"/>
        <a:ext cx="5450864" cy="1820700"/>
      </dsp:txXfrm>
    </dsp:sp>
    <dsp:sp modelId="{7939E341-56CD-49E2-AA7E-3D551A60D06F}">
      <dsp:nvSpPr>
        <dsp:cNvPr id="0" name=""/>
        <dsp:cNvSpPr/>
      </dsp:nvSpPr>
      <dsp:spPr>
        <a:xfrm>
          <a:off x="272543" y="42828"/>
          <a:ext cx="381560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221" tIns="0" rIns="144221" bIns="0" numCol="1" spcCol="1270" anchor="ctr" anchorCtr="0">
          <a:noAutofit/>
        </a:bodyPr>
        <a:lstStyle/>
        <a:p>
          <a:pPr marL="0" lvl="0" indent="0" algn="l" defTabSz="755650">
            <a:lnSpc>
              <a:spcPct val="90000"/>
            </a:lnSpc>
            <a:spcBef>
              <a:spcPct val="0"/>
            </a:spcBef>
            <a:spcAft>
              <a:spcPct val="35000"/>
            </a:spcAft>
            <a:buNone/>
          </a:pPr>
          <a:r>
            <a:rPr lang="en-US" sz="1700" kern="1200"/>
            <a:t>Avoid</a:t>
          </a:r>
        </a:p>
      </dsp:txBody>
      <dsp:txXfrm>
        <a:off x="297041" y="67326"/>
        <a:ext cx="3766608" cy="452844"/>
      </dsp:txXfrm>
    </dsp:sp>
    <dsp:sp modelId="{E35D1C1B-C604-49C5-B48B-1CF940E26C5B}">
      <dsp:nvSpPr>
        <dsp:cNvPr id="0" name=""/>
        <dsp:cNvSpPr/>
      </dsp:nvSpPr>
      <dsp:spPr>
        <a:xfrm>
          <a:off x="0" y="2457168"/>
          <a:ext cx="5450864" cy="1526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3048" tIns="354076" rIns="42304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End of practice</a:t>
          </a:r>
        </a:p>
        <a:p>
          <a:pPr marL="171450" lvl="1" indent="-171450" algn="l" defTabSz="755650">
            <a:lnSpc>
              <a:spcPct val="90000"/>
            </a:lnSpc>
            <a:spcBef>
              <a:spcPct val="0"/>
            </a:spcBef>
            <a:spcAft>
              <a:spcPct val="15000"/>
            </a:spcAft>
            <a:buChar char="•"/>
          </a:pPr>
          <a:r>
            <a:rPr lang="en-US" sz="1700" kern="1200"/>
            <a:t>Cease activity if cramping, pain, </a:t>
          </a:r>
        </a:p>
        <a:p>
          <a:pPr marL="342900" lvl="2" indent="-171450" algn="l" defTabSz="755650">
            <a:lnSpc>
              <a:spcPct val="90000"/>
            </a:lnSpc>
            <a:spcBef>
              <a:spcPct val="0"/>
            </a:spcBef>
            <a:spcAft>
              <a:spcPct val="15000"/>
            </a:spcAft>
            <a:buChar char="•"/>
          </a:pPr>
          <a:r>
            <a:rPr lang="en-US" sz="1700" kern="1200"/>
            <a:t>swelling, weakness, tenderness or </a:t>
          </a:r>
        </a:p>
        <a:p>
          <a:pPr marL="342900" lvl="2" indent="-171450" algn="l" defTabSz="755650">
            <a:lnSpc>
              <a:spcPct val="90000"/>
            </a:lnSpc>
            <a:spcBef>
              <a:spcPct val="0"/>
            </a:spcBef>
            <a:spcAft>
              <a:spcPct val="15000"/>
            </a:spcAft>
            <a:buChar char="•"/>
          </a:pPr>
          <a:r>
            <a:rPr lang="en-US" sz="1700" kern="1200"/>
            <a:t>fatigue </a:t>
          </a:r>
        </a:p>
      </dsp:txBody>
      <dsp:txXfrm>
        <a:off x="0" y="2457168"/>
        <a:ext cx="5450864" cy="1526175"/>
      </dsp:txXfrm>
    </dsp:sp>
    <dsp:sp modelId="{4ACC42B4-C8F9-4178-AA53-6E4DFF1F64EC}">
      <dsp:nvSpPr>
        <dsp:cNvPr id="0" name=""/>
        <dsp:cNvSpPr/>
      </dsp:nvSpPr>
      <dsp:spPr>
        <a:xfrm>
          <a:off x="272543" y="2206247"/>
          <a:ext cx="381560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221" tIns="0" rIns="144221" bIns="0" numCol="1" spcCol="1270" anchor="ctr" anchorCtr="0">
          <a:noAutofit/>
        </a:bodyPr>
        <a:lstStyle/>
        <a:p>
          <a:pPr marL="0" lvl="0" indent="0" algn="l" defTabSz="755650">
            <a:lnSpc>
              <a:spcPct val="90000"/>
            </a:lnSpc>
            <a:spcBef>
              <a:spcPct val="0"/>
            </a:spcBef>
            <a:spcAft>
              <a:spcPct val="35000"/>
            </a:spcAft>
            <a:buNone/>
          </a:pPr>
          <a:r>
            <a:rPr lang="en-US" sz="1700" kern="1200"/>
            <a:t>Be aware</a:t>
          </a:r>
        </a:p>
      </dsp:txBody>
      <dsp:txXfrm>
        <a:off x="297041" y="2230745"/>
        <a:ext cx="3766608" cy="452844"/>
      </dsp:txXfrm>
    </dsp:sp>
    <dsp:sp modelId="{53AFA1A2-7CCC-4894-9B1E-EB9A50E50360}">
      <dsp:nvSpPr>
        <dsp:cNvPr id="0" name=""/>
        <dsp:cNvSpPr/>
      </dsp:nvSpPr>
      <dsp:spPr>
        <a:xfrm>
          <a:off x="0" y="4326063"/>
          <a:ext cx="5450864"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4207D6-C3CD-49BB-B4E5-73C0BDC1D73C}">
      <dsp:nvSpPr>
        <dsp:cNvPr id="0" name=""/>
        <dsp:cNvSpPr/>
      </dsp:nvSpPr>
      <dsp:spPr>
        <a:xfrm>
          <a:off x="272543" y="4075143"/>
          <a:ext cx="381560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221" tIns="0" rIns="144221" bIns="0" numCol="1" spcCol="1270" anchor="ctr" anchorCtr="0">
          <a:noAutofit/>
        </a:bodyPr>
        <a:lstStyle/>
        <a:p>
          <a:pPr marL="0" lvl="0" indent="0" algn="l" defTabSz="755650">
            <a:lnSpc>
              <a:spcPct val="90000"/>
            </a:lnSpc>
            <a:spcBef>
              <a:spcPct val="0"/>
            </a:spcBef>
            <a:spcAft>
              <a:spcPct val="35000"/>
            </a:spcAft>
            <a:buNone/>
          </a:pPr>
          <a:r>
            <a:rPr lang="en-US" sz="1700" kern="1200"/>
            <a:t>No activity if SC carrier is ill</a:t>
          </a:r>
        </a:p>
      </dsp:txBody>
      <dsp:txXfrm>
        <a:off x="297041" y="4099641"/>
        <a:ext cx="3766608"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63057-4C61-4A63-8B88-FA4C32B5C7A3}"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53222-D29C-4522-B97F-90C2403796AB}" type="slidenum">
              <a:rPr lang="en-US" smtClean="0"/>
              <a:t>‹#›</a:t>
            </a:fld>
            <a:endParaRPr lang="en-US"/>
          </a:p>
        </p:txBody>
      </p:sp>
    </p:spTree>
    <p:extLst>
      <p:ext uri="{BB962C8B-B14F-4D97-AF65-F5344CB8AC3E}">
        <p14:creationId xmlns:p14="http://schemas.microsoft.com/office/powerpoint/2010/main" val="15711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1</a:t>
            </a:fld>
            <a:endParaRPr lang="en-US"/>
          </a:p>
        </p:txBody>
      </p:sp>
    </p:spTree>
    <p:extLst>
      <p:ext uri="{BB962C8B-B14F-4D97-AF65-F5344CB8AC3E}">
        <p14:creationId xmlns:p14="http://schemas.microsoft.com/office/powerpoint/2010/main" val="245188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35</a:t>
            </a:fld>
            <a:endParaRPr lang="en-US"/>
          </a:p>
        </p:txBody>
      </p:sp>
    </p:spTree>
    <p:extLst>
      <p:ext uri="{BB962C8B-B14F-4D97-AF65-F5344CB8AC3E}">
        <p14:creationId xmlns:p14="http://schemas.microsoft.com/office/powerpoint/2010/main" val="286649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36</a:t>
            </a:fld>
            <a:endParaRPr lang="en-US"/>
          </a:p>
        </p:txBody>
      </p:sp>
    </p:spTree>
    <p:extLst>
      <p:ext uri="{BB962C8B-B14F-4D97-AF65-F5344CB8AC3E}">
        <p14:creationId xmlns:p14="http://schemas.microsoft.com/office/powerpoint/2010/main" val="427462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37</a:t>
            </a:fld>
            <a:endParaRPr lang="en-US"/>
          </a:p>
        </p:txBody>
      </p:sp>
    </p:spTree>
    <p:extLst>
      <p:ext uri="{BB962C8B-B14F-4D97-AF65-F5344CB8AC3E}">
        <p14:creationId xmlns:p14="http://schemas.microsoft.com/office/powerpoint/2010/main" val="60428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08A3B-BAFC-4689-9970-003F3052F517}" type="slidenum">
              <a:rPr lang="en-US" smtClean="0"/>
              <a:t>38</a:t>
            </a:fld>
            <a:endParaRPr lang="en-US"/>
          </a:p>
        </p:txBody>
      </p:sp>
    </p:spTree>
    <p:extLst>
      <p:ext uri="{BB962C8B-B14F-4D97-AF65-F5344CB8AC3E}">
        <p14:creationId xmlns:p14="http://schemas.microsoft.com/office/powerpoint/2010/main" val="662602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39</a:t>
            </a:fld>
            <a:endParaRPr lang="en-US"/>
          </a:p>
        </p:txBody>
      </p:sp>
    </p:spTree>
    <p:extLst>
      <p:ext uri="{BB962C8B-B14F-4D97-AF65-F5344CB8AC3E}">
        <p14:creationId xmlns:p14="http://schemas.microsoft.com/office/powerpoint/2010/main" val="382110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53222-D29C-4522-B97F-90C2403796AB}" type="slidenum">
              <a:rPr lang="en-US" smtClean="0"/>
              <a:t>40</a:t>
            </a:fld>
            <a:endParaRPr lang="en-US"/>
          </a:p>
        </p:txBody>
      </p:sp>
    </p:spTree>
    <p:extLst>
      <p:ext uri="{BB962C8B-B14F-4D97-AF65-F5344CB8AC3E}">
        <p14:creationId xmlns:p14="http://schemas.microsoft.com/office/powerpoint/2010/main" val="2938702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41</a:t>
            </a:fld>
            <a:endParaRPr lang="en-US"/>
          </a:p>
        </p:txBody>
      </p:sp>
    </p:spTree>
    <p:extLst>
      <p:ext uri="{BB962C8B-B14F-4D97-AF65-F5344CB8AC3E}">
        <p14:creationId xmlns:p14="http://schemas.microsoft.com/office/powerpoint/2010/main" val="183562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5</a:t>
            </a:fld>
            <a:endParaRPr lang="en-US"/>
          </a:p>
        </p:txBody>
      </p:sp>
    </p:spTree>
    <p:extLst>
      <p:ext uri="{BB962C8B-B14F-4D97-AF65-F5344CB8AC3E}">
        <p14:creationId xmlns:p14="http://schemas.microsoft.com/office/powerpoint/2010/main" val="8808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6</a:t>
            </a:fld>
            <a:endParaRPr lang="en-US"/>
          </a:p>
        </p:txBody>
      </p:sp>
    </p:spTree>
    <p:extLst>
      <p:ext uri="{BB962C8B-B14F-4D97-AF65-F5344CB8AC3E}">
        <p14:creationId xmlns:p14="http://schemas.microsoft.com/office/powerpoint/2010/main" val="257020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8</a:t>
            </a:fld>
            <a:endParaRPr lang="en-US"/>
          </a:p>
        </p:txBody>
      </p:sp>
    </p:spTree>
    <p:extLst>
      <p:ext uri="{BB962C8B-B14F-4D97-AF65-F5344CB8AC3E}">
        <p14:creationId xmlns:p14="http://schemas.microsoft.com/office/powerpoint/2010/main" val="107801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08A3B-BAFC-4689-9970-003F3052F517}" type="slidenum">
              <a:rPr lang="en-US" smtClean="0"/>
              <a:t>28</a:t>
            </a:fld>
            <a:endParaRPr lang="en-US"/>
          </a:p>
        </p:txBody>
      </p:sp>
    </p:spTree>
    <p:extLst>
      <p:ext uri="{BB962C8B-B14F-4D97-AF65-F5344CB8AC3E}">
        <p14:creationId xmlns:p14="http://schemas.microsoft.com/office/powerpoint/2010/main" val="167118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29</a:t>
            </a:fld>
            <a:endParaRPr lang="en-US"/>
          </a:p>
        </p:txBody>
      </p:sp>
    </p:spTree>
    <p:extLst>
      <p:ext uri="{BB962C8B-B14F-4D97-AF65-F5344CB8AC3E}">
        <p14:creationId xmlns:p14="http://schemas.microsoft.com/office/powerpoint/2010/main" val="94405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ED1-EA99-4546-8E04-405ED348A69F}" type="slidenum">
              <a:rPr lang="en-US" smtClean="0"/>
              <a:t>31</a:t>
            </a:fld>
            <a:endParaRPr lang="en-US"/>
          </a:p>
        </p:txBody>
      </p:sp>
    </p:spTree>
    <p:extLst>
      <p:ext uri="{BB962C8B-B14F-4D97-AF65-F5344CB8AC3E}">
        <p14:creationId xmlns:p14="http://schemas.microsoft.com/office/powerpoint/2010/main" val="81718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08A3B-BAFC-4689-9970-003F3052F517}" type="slidenum">
              <a:rPr lang="en-US" smtClean="0"/>
              <a:t>33</a:t>
            </a:fld>
            <a:endParaRPr lang="en-US"/>
          </a:p>
        </p:txBody>
      </p:sp>
    </p:spTree>
    <p:extLst>
      <p:ext uri="{BB962C8B-B14F-4D97-AF65-F5344CB8AC3E}">
        <p14:creationId xmlns:p14="http://schemas.microsoft.com/office/powerpoint/2010/main" val="380187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08A3B-BAFC-4689-9970-003F3052F517}" type="slidenum">
              <a:rPr lang="en-US" smtClean="0"/>
              <a:t>34</a:t>
            </a:fld>
            <a:endParaRPr lang="en-US"/>
          </a:p>
        </p:txBody>
      </p:sp>
    </p:spTree>
    <p:extLst>
      <p:ext uri="{BB962C8B-B14F-4D97-AF65-F5344CB8AC3E}">
        <p14:creationId xmlns:p14="http://schemas.microsoft.com/office/powerpoint/2010/main" val="366521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8FEAE9-00CA-437F-8825-B45ADD8FFCEB}"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45050D8-D21C-4396-9177-27BCAB9C6F05}" type="slidenum">
              <a:rPr lang="en-US" smtClean="0"/>
              <a:t>‹#›</a:t>
            </a:fld>
            <a:endParaRPr lang="en-US"/>
          </a:p>
        </p:txBody>
      </p:sp>
    </p:spTree>
    <p:extLst>
      <p:ext uri="{BB962C8B-B14F-4D97-AF65-F5344CB8AC3E}">
        <p14:creationId xmlns:p14="http://schemas.microsoft.com/office/powerpoint/2010/main" val="251009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FEAE9-00CA-437F-8825-B45ADD8FFCEB}"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35331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FEAE9-00CA-437F-8825-B45ADD8FFCEB}"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36859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3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374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FEAE9-00CA-437F-8825-B45ADD8FFCEB}"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251922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418FEAE9-00CA-437F-8825-B45ADD8FFCEB}" type="datetimeFigureOut">
              <a:rPr lang="en-US" smtClean="0"/>
              <a:t>3/8/2023</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45050D8-D21C-4396-9177-27BCAB9C6F05}" type="slidenum">
              <a:rPr lang="en-US" smtClean="0"/>
              <a:t>‹#›</a:t>
            </a:fld>
            <a:endParaRPr lang="en-US"/>
          </a:p>
        </p:txBody>
      </p:sp>
    </p:spTree>
    <p:extLst>
      <p:ext uri="{BB962C8B-B14F-4D97-AF65-F5344CB8AC3E}">
        <p14:creationId xmlns:p14="http://schemas.microsoft.com/office/powerpoint/2010/main" val="389292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8FEAE9-00CA-437F-8825-B45ADD8FFCEB}"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108847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8FEAE9-00CA-437F-8825-B45ADD8FFCEB}"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316322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8FEAE9-00CA-437F-8825-B45ADD8FFCEB}"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19043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FEAE9-00CA-437F-8825-B45ADD8FFCEB}"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334871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8FEAE9-00CA-437F-8825-B45ADD8FFCEB}"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210146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418FEAE9-00CA-437F-8825-B45ADD8FFCEB}" type="datetimeFigureOut">
              <a:rPr lang="en-US" smtClean="0"/>
              <a:t>3/8/2023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45050D8-D21C-4396-9177-27BCAB9C6F05}" type="slidenum">
              <a:rPr lang="en-US" smtClean="0"/>
              <a:t>‹#›</a:t>
            </a:fld>
            <a:endParaRPr lang="en-US"/>
          </a:p>
        </p:txBody>
      </p:sp>
    </p:spTree>
    <p:extLst>
      <p:ext uri="{BB962C8B-B14F-4D97-AF65-F5344CB8AC3E}">
        <p14:creationId xmlns:p14="http://schemas.microsoft.com/office/powerpoint/2010/main" val="368779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418FEAE9-00CA-437F-8825-B45ADD8FFCEB}" type="datetimeFigureOut">
              <a:rPr lang="en-US" smtClean="0"/>
              <a:t>3/8/2023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2">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45050D8-D21C-4396-9177-27BCAB9C6F05}" type="slidenum">
              <a:rPr lang="en-US" smtClean="0"/>
              <a:t>‹#›</a:t>
            </a:fld>
            <a:endParaRPr lang="en-US"/>
          </a:p>
        </p:txBody>
      </p:sp>
    </p:spTree>
    <p:extLst>
      <p:ext uri="{BB962C8B-B14F-4D97-AF65-F5344CB8AC3E}">
        <p14:creationId xmlns:p14="http://schemas.microsoft.com/office/powerpoint/2010/main" val="16896114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75" r:id="rId13"/>
  </p:sldLayoutIdLst>
  <p:txStyles>
    <p:titleStyle>
      <a:lvl1pPr algn="l" defTabSz="914400" rtl="0" eaLnBrk="1" latinLnBrk="0" hangingPunct="1">
        <a:lnSpc>
          <a:spcPct val="90000"/>
        </a:lnSpc>
        <a:spcBef>
          <a:spcPct val="0"/>
        </a:spcBef>
        <a:buNone/>
        <a:defRPr sz="4800" b="1" kern="1200" cap="none"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www.cbsnews.com/news/sickle-cell-trait-sidelines-football-player-what-is-it/" TargetMode="External"/><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manspeakers@duq.edu" TargetMode="Externa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B5AE2DB-27EF-45E1-A5F0-EFD7B9C888DC}"/>
              </a:ext>
            </a:extLst>
          </p:cNvPr>
          <p:cNvSpPr txBox="1">
            <a:spLocks/>
          </p:cNvSpPr>
          <p:nvPr/>
        </p:nvSpPr>
        <p:spPr>
          <a:xfrm>
            <a:off x="2605721" y="4459224"/>
            <a:ext cx="7109668" cy="28956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1" kern="1200">
                <a:solidFill>
                  <a:schemeClr val="bg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dirty="0">
                <a:solidFill>
                  <a:schemeClr val="tx1"/>
                </a:solidFill>
              </a:rPr>
              <a:t>Sarah Manspeaker, PhD LAT, ATC</a:t>
            </a:r>
          </a:p>
          <a:p>
            <a:pPr>
              <a:lnSpc>
                <a:spcPct val="100000"/>
              </a:lnSpc>
            </a:pPr>
            <a:r>
              <a:rPr lang="en-US" dirty="0">
                <a:solidFill>
                  <a:schemeClr val="tx1"/>
                </a:solidFill>
              </a:rPr>
              <a:t>     Associate Professor, Athletic Training</a:t>
            </a:r>
          </a:p>
          <a:p>
            <a:pPr>
              <a:lnSpc>
                <a:spcPct val="100000"/>
              </a:lnSpc>
            </a:pPr>
            <a:r>
              <a:rPr lang="en-US" dirty="0">
                <a:solidFill>
                  <a:schemeClr val="tx1"/>
                </a:solidFill>
              </a:rPr>
              <a:t>     Duquesne University</a:t>
            </a:r>
          </a:p>
          <a:p>
            <a:pPr>
              <a:lnSpc>
                <a:spcPct val="100000"/>
              </a:lnSpc>
            </a:pPr>
            <a:r>
              <a:rPr lang="en-US" sz="1400" dirty="0">
                <a:solidFill>
                  <a:schemeClr val="tx1"/>
                </a:solidFill>
              </a:rPr>
              <a:t>Co-created with Kelley Henderson, EdD, LAT, ATC</a:t>
            </a:r>
          </a:p>
          <a:p>
            <a:pPr>
              <a:lnSpc>
                <a:spcPct val="100000"/>
              </a:lnSpc>
            </a:pPr>
            <a:r>
              <a:rPr lang="en-US" sz="1400" dirty="0">
                <a:solidFill>
                  <a:schemeClr val="tx1"/>
                </a:solidFill>
              </a:rPr>
              <a:t>     University of West Florida</a:t>
            </a:r>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BFE2636D-4418-4E38-B4C3-24C802701AA8}"/>
              </a:ext>
            </a:extLst>
          </p:cNvPr>
          <p:cNvSpPr txBox="1"/>
          <p:nvPr/>
        </p:nvSpPr>
        <p:spPr>
          <a:xfrm>
            <a:off x="3904348" y="3345842"/>
            <a:ext cx="4512413"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Great Lakes Athletic Trainers’ Society</a:t>
            </a:r>
          </a:p>
          <a:p>
            <a:pPr algn="ctr"/>
            <a:r>
              <a:rPr lang="en-US" sz="1600" dirty="0">
                <a:latin typeface="Verdana" panose="020B0604030504040204" pitchFamily="34" charset="0"/>
                <a:ea typeface="Verdana" panose="020B0604030504040204" pitchFamily="34" charset="0"/>
                <a:cs typeface="Verdana" panose="020B0604030504040204" pitchFamily="34" charset="0"/>
              </a:rPr>
              <a:t>March 9, 2023</a:t>
            </a:r>
          </a:p>
        </p:txBody>
      </p:sp>
      <p:sp>
        <p:nvSpPr>
          <p:cNvPr id="3" name="Title 2">
            <a:extLst>
              <a:ext uri="{FF2B5EF4-FFF2-40B4-BE49-F238E27FC236}">
                <a16:creationId xmlns:a16="http://schemas.microsoft.com/office/drawing/2014/main" id="{CE366984-F937-F7EF-4712-BED540553DBF}"/>
              </a:ext>
            </a:extLst>
          </p:cNvPr>
          <p:cNvSpPr>
            <a:spLocks noGrp="1"/>
          </p:cNvSpPr>
          <p:nvPr>
            <p:ph type="ctrTitle"/>
          </p:nvPr>
        </p:nvSpPr>
        <p:spPr>
          <a:xfrm>
            <a:off x="1011125" y="950976"/>
            <a:ext cx="9966960" cy="3035808"/>
          </a:xfrm>
        </p:spPr>
        <p:txBody>
          <a:bodyPr/>
          <a:lstStyle/>
          <a:p>
            <a:pPr algn="ctr"/>
            <a:r>
              <a:rPr lang="en-US" sz="4800" dirty="0"/>
              <a:t>Recognition &amp; Treatment of </a:t>
            </a:r>
            <a:br>
              <a:rPr lang="en-US" sz="4800" dirty="0"/>
            </a:br>
            <a:r>
              <a:rPr lang="en-US" sz="4800" dirty="0"/>
              <a:t>Exertional Rhabdomyolysis</a:t>
            </a:r>
          </a:p>
        </p:txBody>
      </p:sp>
      <p:pic>
        <p:nvPicPr>
          <p:cNvPr id="2" name="Content Placeholder 6">
            <a:extLst>
              <a:ext uri="{FF2B5EF4-FFF2-40B4-BE49-F238E27FC236}">
                <a16:creationId xmlns:a16="http://schemas.microsoft.com/office/drawing/2014/main" id="{C1139A87-EC9D-C846-A0BE-F107729AC4DA}"/>
              </a:ext>
            </a:extLst>
          </p:cNvPr>
          <p:cNvPicPr>
            <a:picLocks noGrp="1" noChangeAspect="1"/>
          </p:cNvPicPr>
          <p:nvPr>
            <p:ph idx="4294967295"/>
          </p:nvPr>
        </p:nvPicPr>
        <p:blipFill>
          <a:blip r:embed="rId3"/>
          <a:stretch>
            <a:fillRect/>
          </a:stretch>
        </p:blipFill>
        <p:spPr>
          <a:xfrm>
            <a:off x="1521866" y="3930617"/>
            <a:ext cx="1456226" cy="1795221"/>
          </a:xfrm>
          <a:prstGeom prst="rect">
            <a:avLst/>
          </a:prstGeom>
        </p:spPr>
      </p:pic>
    </p:spTree>
    <p:extLst>
      <p:ext uri="{BB962C8B-B14F-4D97-AF65-F5344CB8AC3E}">
        <p14:creationId xmlns:p14="http://schemas.microsoft.com/office/powerpoint/2010/main" val="1894283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 Few Cases…</a:t>
            </a:r>
          </a:p>
        </p:txBody>
      </p:sp>
      <p:sp>
        <p:nvSpPr>
          <p:cNvPr id="5" name="Subtitle 4"/>
          <p:cNvSpPr>
            <a:spLocks noGrp="1"/>
          </p:cNvSpPr>
          <p:nvPr>
            <p:ph type="subTitle" idx="1"/>
          </p:nvPr>
        </p:nvSpPr>
        <p:spPr/>
        <p:txBody>
          <a:bodyPr/>
          <a:lstStyle/>
          <a:p>
            <a:r>
              <a:rPr lang="en-US" dirty="0"/>
              <a:t>Growing documentation 2010 to present</a:t>
            </a:r>
          </a:p>
        </p:txBody>
      </p:sp>
    </p:spTree>
    <p:extLst>
      <p:ext uri="{BB962C8B-B14F-4D97-AF65-F5344CB8AC3E}">
        <p14:creationId xmlns:p14="http://schemas.microsoft.com/office/powerpoint/2010/main" val="323650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5DAA-E32C-4DFF-B3A1-5C733F1D8210}"/>
              </a:ext>
            </a:extLst>
          </p:cNvPr>
          <p:cNvSpPr>
            <a:spLocks noGrp="1"/>
          </p:cNvSpPr>
          <p:nvPr>
            <p:ph type="title"/>
          </p:nvPr>
        </p:nvSpPr>
        <p:spPr/>
        <p:txBody>
          <a:bodyPr/>
          <a:lstStyle/>
          <a:p>
            <a:r>
              <a:rPr lang="en-US" dirty="0"/>
              <a:t>Case Report</a:t>
            </a:r>
          </a:p>
        </p:txBody>
      </p:sp>
      <p:sp>
        <p:nvSpPr>
          <p:cNvPr id="3" name="Content Placeholder 2">
            <a:extLst>
              <a:ext uri="{FF2B5EF4-FFF2-40B4-BE49-F238E27FC236}">
                <a16:creationId xmlns:a16="http://schemas.microsoft.com/office/drawing/2014/main" id="{52FD8967-7FA8-4434-808E-F6E58B99B03D}"/>
              </a:ext>
            </a:extLst>
          </p:cNvPr>
          <p:cNvSpPr>
            <a:spLocks noGrp="1"/>
          </p:cNvSpPr>
          <p:nvPr>
            <p:ph idx="1"/>
          </p:nvPr>
        </p:nvSpPr>
        <p:spPr/>
        <p:txBody>
          <a:bodyPr/>
          <a:lstStyle/>
          <a:p>
            <a:r>
              <a:rPr lang="en-US" dirty="0"/>
              <a:t>Oregon HS football team</a:t>
            </a:r>
          </a:p>
          <a:p>
            <a:r>
              <a:rPr lang="en-US" dirty="0"/>
              <a:t>Pre-season overnight “immersion” camp</a:t>
            </a:r>
          </a:p>
          <a:p>
            <a:r>
              <a:rPr lang="en-US" dirty="0"/>
              <a:t>Day 1 of camp</a:t>
            </a:r>
          </a:p>
          <a:p>
            <a:pPr lvl="1"/>
            <a:r>
              <a:rPr lang="en-US" dirty="0"/>
              <a:t>Alternating chair dip/push up, no rest periods</a:t>
            </a:r>
          </a:p>
          <a:p>
            <a:pPr lvl="1"/>
            <a:r>
              <a:rPr lang="en-US" dirty="0"/>
              <a:t>Indoor training facility</a:t>
            </a:r>
          </a:p>
          <a:p>
            <a:r>
              <a:rPr lang="en-US" dirty="0"/>
              <a:t>22 of 43 players diagnosed with ER</a:t>
            </a:r>
          </a:p>
          <a:p>
            <a:pPr lvl="1"/>
            <a:r>
              <a:rPr lang="en-US" dirty="0"/>
              <a:t>12 were hospitalized</a:t>
            </a:r>
          </a:p>
          <a:p>
            <a:r>
              <a:rPr lang="en-US" dirty="0"/>
              <a:t>“Cluster” </a:t>
            </a:r>
          </a:p>
          <a:p>
            <a:endParaRPr lang="en-US" dirty="0"/>
          </a:p>
        </p:txBody>
      </p:sp>
      <p:pic>
        <p:nvPicPr>
          <p:cNvPr id="4" name="Picture 2">
            <a:extLst>
              <a:ext uri="{FF2B5EF4-FFF2-40B4-BE49-F238E27FC236}">
                <a16:creationId xmlns:a16="http://schemas.microsoft.com/office/drawing/2014/main" id="{A98E53AF-2B27-4274-9298-D5762886A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476" y="2736348"/>
            <a:ext cx="32702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C3BE0D27-CBA8-4A18-9A1B-A5F837655735}"/>
              </a:ext>
            </a:extLst>
          </p:cNvPr>
          <p:cNvSpPr txBox="1"/>
          <p:nvPr/>
        </p:nvSpPr>
        <p:spPr>
          <a:xfrm>
            <a:off x="7959337" y="5066017"/>
            <a:ext cx="2514601"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Oh et al, 2011</a:t>
            </a:r>
          </a:p>
        </p:txBody>
      </p:sp>
    </p:spTree>
    <p:extLst>
      <p:ext uri="{BB962C8B-B14F-4D97-AF65-F5344CB8AC3E}">
        <p14:creationId xmlns:p14="http://schemas.microsoft.com/office/powerpoint/2010/main" val="236739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7716-1099-4511-A099-B252CB66BE62}"/>
              </a:ext>
            </a:extLst>
          </p:cNvPr>
          <p:cNvSpPr>
            <a:spLocks noGrp="1"/>
          </p:cNvSpPr>
          <p:nvPr>
            <p:ph type="title"/>
          </p:nvPr>
        </p:nvSpPr>
        <p:spPr/>
        <p:txBody>
          <a:bodyPr/>
          <a:lstStyle/>
          <a:p>
            <a:r>
              <a:rPr lang="en-US" dirty="0"/>
              <a:t>Case Report</a:t>
            </a:r>
          </a:p>
        </p:txBody>
      </p:sp>
      <p:sp>
        <p:nvSpPr>
          <p:cNvPr id="3" name="Content Placeholder 2">
            <a:extLst>
              <a:ext uri="{FF2B5EF4-FFF2-40B4-BE49-F238E27FC236}">
                <a16:creationId xmlns:a16="http://schemas.microsoft.com/office/drawing/2014/main" id="{2EFADB00-F322-4426-8EC5-0FB93A58C2EB}"/>
              </a:ext>
            </a:extLst>
          </p:cNvPr>
          <p:cNvSpPr>
            <a:spLocks noGrp="1"/>
          </p:cNvSpPr>
          <p:nvPr>
            <p:ph idx="1"/>
          </p:nvPr>
        </p:nvSpPr>
        <p:spPr>
          <a:xfrm>
            <a:off x="1385620" y="2093976"/>
            <a:ext cx="4325755" cy="5080660"/>
          </a:xfrm>
        </p:spPr>
        <p:txBody>
          <a:bodyPr/>
          <a:lstStyle/>
          <a:p>
            <a:r>
              <a:rPr lang="en-US" dirty="0"/>
              <a:t>D1, 18-year-old </a:t>
            </a:r>
          </a:p>
          <a:p>
            <a:r>
              <a:rPr lang="en-US" dirty="0"/>
              <a:t>Place kicker</a:t>
            </a:r>
          </a:p>
          <a:p>
            <a:r>
              <a:rPr lang="en-US" dirty="0"/>
              <a:t>4</a:t>
            </a:r>
            <a:r>
              <a:rPr lang="en-US" baseline="30000" dirty="0"/>
              <a:t>th</a:t>
            </a:r>
            <a:r>
              <a:rPr lang="en-US" dirty="0"/>
              <a:t> week pre-season</a:t>
            </a:r>
          </a:p>
          <a:p>
            <a:r>
              <a:rPr lang="en-US" dirty="0"/>
              <a:t>10 sets of 30 squats with resistance bands</a:t>
            </a:r>
          </a:p>
          <a:p>
            <a:pPr lvl="1"/>
            <a:r>
              <a:rPr lang="en-US" dirty="0"/>
              <a:t>Followed by Romanian dead lifts and shoulder shrug bicep curls</a:t>
            </a:r>
          </a:p>
          <a:p>
            <a:r>
              <a:rPr lang="en-US" dirty="0"/>
              <a:t>Hospitalized 8 days</a:t>
            </a:r>
          </a:p>
          <a:p>
            <a:endParaRPr lang="en-US" dirty="0"/>
          </a:p>
        </p:txBody>
      </p:sp>
      <p:pic>
        <p:nvPicPr>
          <p:cNvPr id="4" name="Picture 2">
            <a:extLst>
              <a:ext uri="{FF2B5EF4-FFF2-40B4-BE49-F238E27FC236}">
                <a16:creationId xmlns:a16="http://schemas.microsoft.com/office/drawing/2014/main" id="{42D7CD85-70A0-43DF-A562-92CB7F0F3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505" y="2258316"/>
            <a:ext cx="3742548"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97F54BD-58ED-43C3-B336-385444099A24}"/>
              </a:ext>
            </a:extLst>
          </p:cNvPr>
          <p:cNvSpPr txBox="1"/>
          <p:nvPr/>
        </p:nvSpPr>
        <p:spPr>
          <a:xfrm>
            <a:off x="6480627" y="5899870"/>
            <a:ext cx="4353371" cy="369332"/>
          </a:xfrm>
          <a:prstGeom prst="rect">
            <a:avLst/>
          </a:prstGeom>
          <a:noFill/>
        </p:spPr>
        <p:txBody>
          <a:bodyPr wrap="square" rtlCol="0">
            <a:spAutoFit/>
          </a:bodyPr>
          <a:lstStyle/>
          <a:p>
            <a:r>
              <a:rPr lang="en-US" dirty="0" err="1">
                <a:latin typeface="Verdana" panose="020B0604030504040204" pitchFamily="34" charset="0"/>
                <a:ea typeface="Verdana" panose="020B0604030504040204" pitchFamily="34" charset="0"/>
                <a:cs typeface="Verdana" panose="020B0604030504040204" pitchFamily="34" charset="0"/>
              </a:rPr>
              <a:t>Moeckel</a:t>
            </a:r>
            <a:r>
              <a:rPr lang="en-US" dirty="0">
                <a:latin typeface="Verdana" panose="020B0604030504040204" pitchFamily="34" charset="0"/>
                <a:ea typeface="Verdana" panose="020B0604030504040204" pitchFamily="34" charset="0"/>
                <a:cs typeface="Verdana" panose="020B0604030504040204" pitchFamily="34" charset="0"/>
              </a:rPr>
              <a:t>-Cole &amp; Clarkson, 2009</a:t>
            </a:r>
          </a:p>
        </p:txBody>
      </p:sp>
    </p:spTree>
    <p:extLst>
      <p:ext uri="{BB962C8B-B14F-4D97-AF65-F5344CB8AC3E}">
        <p14:creationId xmlns:p14="http://schemas.microsoft.com/office/powerpoint/2010/main" val="32530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C3DD-EE3E-4537-85DD-3F8A0F97EEAB}"/>
              </a:ext>
            </a:extLst>
          </p:cNvPr>
          <p:cNvSpPr>
            <a:spLocks noGrp="1"/>
          </p:cNvSpPr>
          <p:nvPr>
            <p:ph type="title"/>
          </p:nvPr>
        </p:nvSpPr>
        <p:spPr/>
        <p:txBody>
          <a:bodyPr/>
          <a:lstStyle/>
          <a:p>
            <a:r>
              <a:rPr lang="en-US" dirty="0"/>
              <a:t>Case Report</a:t>
            </a:r>
          </a:p>
        </p:txBody>
      </p:sp>
      <p:sp>
        <p:nvSpPr>
          <p:cNvPr id="3" name="Content Placeholder 2">
            <a:extLst>
              <a:ext uri="{FF2B5EF4-FFF2-40B4-BE49-F238E27FC236}">
                <a16:creationId xmlns:a16="http://schemas.microsoft.com/office/drawing/2014/main" id="{780ABB01-69E5-4C43-95E4-61AEAA4F16E5}"/>
              </a:ext>
            </a:extLst>
          </p:cNvPr>
          <p:cNvSpPr>
            <a:spLocks noGrp="1"/>
          </p:cNvSpPr>
          <p:nvPr>
            <p:ph idx="1"/>
          </p:nvPr>
        </p:nvSpPr>
        <p:spPr/>
        <p:txBody>
          <a:bodyPr>
            <a:normAutofit/>
          </a:bodyPr>
          <a:lstStyle/>
          <a:p>
            <a:r>
              <a:rPr lang="en-US" dirty="0"/>
              <a:t>Division I Football</a:t>
            </a:r>
          </a:p>
          <a:p>
            <a:r>
              <a:rPr lang="en-US" dirty="0"/>
              <a:t>Midwest</a:t>
            </a:r>
          </a:p>
          <a:p>
            <a:r>
              <a:rPr lang="en-US" dirty="0"/>
              <a:t>First session of off-season workout</a:t>
            </a:r>
          </a:p>
          <a:p>
            <a:pPr lvl="1"/>
            <a:r>
              <a:rPr lang="en-US" dirty="0"/>
              <a:t>Sled pushes and back squats </a:t>
            </a:r>
          </a:p>
          <a:p>
            <a:pPr lvl="1"/>
            <a:r>
              <a:rPr lang="en-US" dirty="0"/>
              <a:t>100 back squats 50% of 1-RM</a:t>
            </a:r>
          </a:p>
          <a:p>
            <a:r>
              <a:rPr lang="en-US" dirty="0"/>
              <a:t>Allowed rest and as many sets as needed</a:t>
            </a:r>
          </a:p>
          <a:p>
            <a:r>
              <a:rPr lang="en-US" dirty="0"/>
              <a:t>Over next 3 days 10 players officially diagnosed with ER</a:t>
            </a:r>
          </a:p>
          <a:p>
            <a:pPr lvl="1"/>
            <a:r>
              <a:rPr lang="en-US" dirty="0"/>
              <a:t>Primarily lower extremity </a:t>
            </a:r>
          </a:p>
          <a:p>
            <a:pPr lvl="1"/>
            <a:r>
              <a:rPr lang="en-US" dirty="0"/>
              <a:t>“Cluster”, 9 hospitalized</a:t>
            </a:r>
          </a:p>
          <a:p>
            <a:pPr lvl="1"/>
            <a:r>
              <a:rPr lang="en-US" dirty="0"/>
              <a:t>1 had sickle cell, 2 reported creatine use</a:t>
            </a:r>
          </a:p>
          <a:p>
            <a:endParaRPr lang="en-US" dirty="0"/>
          </a:p>
        </p:txBody>
      </p:sp>
      <p:sp>
        <p:nvSpPr>
          <p:cNvPr id="4" name="TextBox 3">
            <a:extLst>
              <a:ext uri="{FF2B5EF4-FFF2-40B4-BE49-F238E27FC236}">
                <a16:creationId xmlns:a16="http://schemas.microsoft.com/office/drawing/2014/main" id="{F308D749-BCA2-4A58-BD5C-E773E345812E}"/>
              </a:ext>
            </a:extLst>
          </p:cNvPr>
          <p:cNvSpPr txBox="1"/>
          <p:nvPr/>
        </p:nvSpPr>
        <p:spPr>
          <a:xfrm>
            <a:off x="5302103" y="274638"/>
            <a:ext cx="5273749" cy="1754326"/>
          </a:xfrm>
          <a:prstGeom prst="rect">
            <a:avLst/>
          </a:prstGeom>
          <a:noFill/>
          <a:ln w="25400">
            <a:solidFill>
              <a:srgbClr val="00B0F0"/>
            </a:solidFill>
          </a:ln>
        </p:spPr>
        <p:txBody>
          <a:bodyPr wrap="square" rtlCol="0">
            <a:spAutoFit/>
          </a:bodyPr>
          <a:lstStyle/>
          <a:p>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NSCA stated coaches at this institution,</a:t>
            </a:r>
          </a:p>
          <a:p>
            <a:pPr algn="ct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“misinterpreted the findings of a study </a:t>
            </a:r>
          </a:p>
          <a:p>
            <a:pPr algn="ct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that they claimed supported their use </a:t>
            </a:r>
          </a:p>
          <a:p>
            <a:pPr algn="ct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of the workout to increase strength </a:t>
            </a:r>
          </a:p>
          <a:p>
            <a:pPr algn="ct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during the first days of </a:t>
            </a:r>
          </a:p>
          <a:p>
            <a:pPr algn="ct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off-season conditioning.”</a:t>
            </a:r>
          </a:p>
        </p:txBody>
      </p:sp>
      <p:sp>
        <p:nvSpPr>
          <p:cNvPr id="7" name="Rectangle: Rounded Corners 6">
            <a:extLst>
              <a:ext uri="{FF2B5EF4-FFF2-40B4-BE49-F238E27FC236}">
                <a16:creationId xmlns:a16="http://schemas.microsoft.com/office/drawing/2014/main" id="{B98364B8-32AA-42C3-87C4-8C5D17CD94C0}"/>
              </a:ext>
            </a:extLst>
          </p:cNvPr>
          <p:cNvSpPr/>
          <p:nvPr/>
        </p:nvSpPr>
        <p:spPr>
          <a:xfrm rot="20339794">
            <a:off x="3300797" y="2144626"/>
            <a:ext cx="6087195" cy="2796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rPr>
              <a:t>Update: University settled for $15, 000 in lawsuit filed by one of the 13 players</a:t>
            </a:r>
          </a:p>
        </p:txBody>
      </p:sp>
      <p:sp>
        <p:nvSpPr>
          <p:cNvPr id="8" name="TextBox 7">
            <a:extLst>
              <a:ext uri="{FF2B5EF4-FFF2-40B4-BE49-F238E27FC236}">
                <a16:creationId xmlns:a16="http://schemas.microsoft.com/office/drawing/2014/main" id="{5D9DA0D7-DD0B-49FF-A90B-09ADC6A38E80}"/>
              </a:ext>
            </a:extLst>
          </p:cNvPr>
          <p:cNvSpPr txBox="1"/>
          <p:nvPr/>
        </p:nvSpPr>
        <p:spPr>
          <a:xfrm>
            <a:off x="7959927" y="5984821"/>
            <a:ext cx="2394531"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Smoot et al, 2013</a:t>
            </a:r>
          </a:p>
        </p:txBody>
      </p:sp>
    </p:spTree>
    <p:extLst>
      <p:ext uri="{BB962C8B-B14F-4D97-AF65-F5344CB8AC3E}">
        <p14:creationId xmlns:p14="http://schemas.microsoft.com/office/powerpoint/2010/main" val="56181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927C6B-FC81-4BDC-91DA-0B09EBFC097E}"/>
              </a:ext>
            </a:extLst>
          </p:cNvPr>
          <p:cNvSpPr>
            <a:spLocks noGrp="1"/>
          </p:cNvSpPr>
          <p:nvPr>
            <p:ph type="title"/>
          </p:nvPr>
        </p:nvSpPr>
        <p:spPr/>
        <p:txBody>
          <a:bodyPr/>
          <a:lstStyle/>
          <a:p>
            <a:r>
              <a:rPr lang="en-US" dirty="0"/>
              <a:t>Case Report</a:t>
            </a:r>
          </a:p>
        </p:txBody>
      </p:sp>
      <p:sp>
        <p:nvSpPr>
          <p:cNvPr id="6" name="Content Placeholder 5">
            <a:extLst>
              <a:ext uri="{FF2B5EF4-FFF2-40B4-BE49-F238E27FC236}">
                <a16:creationId xmlns:a16="http://schemas.microsoft.com/office/drawing/2014/main" id="{297F755F-3802-4808-BFE4-8751DC82F412}"/>
              </a:ext>
            </a:extLst>
          </p:cNvPr>
          <p:cNvSpPr>
            <a:spLocks noGrp="1"/>
          </p:cNvSpPr>
          <p:nvPr>
            <p:ph idx="1"/>
          </p:nvPr>
        </p:nvSpPr>
        <p:spPr/>
        <p:txBody>
          <a:bodyPr>
            <a:normAutofit/>
          </a:bodyPr>
          <a:lstStyle/>
          <a:p>
            <a:r>
              <a:rPr lang="en-US" dirty="0"/>
              <a:t>D1 swimmers</a:t>
            </a:r>
          </a:p>
          <a:p>
            <a:r>
              <a:rPr lang="en-US" dirty="0"/>
              <a:t>South Carolina</a:t>
            </a:r>
          </a:p>
          <a:p>
            <a:r>
              <a:rPr lang="en-US" dirty="0"/>
              <a:t>Day 1 semester workout</a:t>
            </a:r>
          </a:p>
          <a:p>
            <a:pPr lvl="1"/>
            <a:r>
              <a:rPr lang="en-US" dirty="0"/>
              <a:t>Alternating push-ups (1 min) and body-weight squats (1 min), total 10 minutes</a:t>
            </a:r>
          </a:p>
          <a:p>
            <a:r>
              <a:rPr lang="en-US" dirty="0"/>
              <a:t>Next 2 days were UE strength focused</a:t>
            </a:r>
          </a:p>
          <a:p>
            <a:r>
              <a:rPr lang="en-US" dirty="0"/>
              <a:t>7 swimmers reported over next 4 days with S/S</a:t>
            </a:r>
          </a:p>
          <a:p>
            <a:pPr lvl="1"/>
            <a:r>
              <a:rPr lang="en-US" dirty="0"/>
              <a:t>“Cluster”</a:t>
            </a:r>
          </a:p>
          <a:p>
            <a:pPr lvl="1"/>
            <a:r>
              <a:rPr lang="en-US" dirty="0"/>
              <a:t>Triceps and pectorals</a:t>
            </a:r>
          </a:p>
          <a:p>
            <a:pPr lvl="1"/>
            <a:r>
              <a:rPr lang="en-US" dirty="0"/>
              <a:t>All hospitalized</a:t>
            </a:r>
          </a:p>
          <a:p>
            <a:endParaRPr lang="en-US" dirty="0"/>
          </a:p>
        </p:txBody>
      </p:sp>
      <p:pic>
        <p:nvPicPr>
          <p:cNvPr id="7" name="Picture 2">
            <a:extLst>
              <a:ext uri="{FF2B5EF4-FFF2-40B4-BE49-F238E27FC236}">
                <a16:creationId xmlns:a16="http://schemas.microsoft.com/office/drawing/2014/main" id="{89AC0D92-2321-41EE-80AB-780A1DD2A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55" y="1172020"/>
            <a:ext cx="35242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BA1C2280-4236-4302-A6BE-B90D42720DB2}"/>
              </a:ext>
            </a:extLst>
          </p:cNvPr>
          <p:cNvSpPr txBox="1"/>
          <p:nvPr/>
        </p:nvSpPr>
        <p:spPr>
          <a:xfrm>
            <a:off x="7667625" y="5898500"/>
            <a:ext cx="2667000"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Galvez et al, 2008</a:t>
            </a:r>
          </a:p>
        </p:txBody>
      </p:sp>
    </p:spTree>
    <p:extLst>
      <p:ext uri="{BB962C8B-B14F-4D97-AF65-F5344CB8AC3E}">
        <p14:creationId xmlns:p14="http://schemas.microsoft.com/office/powerpoint/2010/main" val="154157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4879-B712-44FF-950E-7EC484129077}"/>
              </a:ext>
            </a:extLst>
          </p:cNvPr>
          <p:cNvSpPr>
            <a:spLocks noGrp="1"/>
          </p:cNvSpPr>
          <p:nvPr>
            <p:ph type="title"/>
          </p:nvPr>
        </p:nvSpPr>
        <p:spPr/>
        <p:txBody>
          <a:bodyPr/>
          <a:lstStyle/>
          <a:p>
            <a:r>
              <a:rPr lang="en-US" dirty="0"/>
              <a:t>Case Reports</a:t>
            </a:r>
          </a:p>
        </p:txBody>
      </p:sp>
      <p:sp>
        <p:nvSpPr>
          <p:cNvPr id="3" name="Content Placeholder 2">
            <a:extLst>
              <a:ext uri="{FF2B5EF4-FFF2-40B4-BE49-F238E27FC236}">
                <a16:creationId xmlns:a16="http://schemas.microsoft.com/office/drawing/2014/main" id="{2F74C5CD-869C-438F-BC0D-A7B234BCEA6A}"/>
              </a:ext>
            </a:extLst>
          </p:cNvPr>
          <p:cNvSpPr>
            <a:spLocks noGrp="1"/>
          </p:cNvSpPr>
          <p:nvPr>
            <p:ph idx="1"/>
          </p:nvPr>
        </p:nvSpPr>
        <p:spPr>
          <a:xfrm>
            <a:off x="2051452" y="2889384"/>
            <a:ext cx="3125605" cy="3968616"/>
          </a:xfrm>
        </p:spPr>
        <p:txBody>
          <a:bodyPr>
            <a:normAutofit/>
          </a:bodyPr>
          <a:lstStyle/>
          <a:p>
            <a:pPr>
              <a:buFont typeface="Wingdings" panose="05000000000000000000" pitchFamily="2" charset="2"/>
              <a:buChar char="q"/>
            </a:pPr>
            <a:r>
              <a:rPr lang="en-US" dirty="0"/>
              <a:t>August 2016</a:t>
            </a:r>
          </a:p>
          <a:p>
            <a:pPr>
              <a:buFont typeface="Wingdings" panose="05000000000000000000" pitchFamily="2" charset="2"/>
              <a:buChar char="q"/>
            </a:pPr>
            <a:r>
              <a:rPr lang="en-US" dirty="0"/>
              <a:t>8 women’s volleyball players</a:t>
            </a:r>
          </a:p>
          <a:p>
            <a:pPr>
              <a:buFont typeface="Wingdings" panose="05000000000000000000" pitchFamily="2" charset="2"/>
              <a:buChar char="q"/>
            </a:pPr>
            <a:r>
              <a:rPr lang="en-US" dirty="0"/>
              <a:t>Pre-season testing</a:t>
            </a:r>
          </a:p>
          <a:p>
            <a:pPr lvl="1">
              <a:buFont typeface="Wingdings" panose="05000000000000000000" pitchFamily="2" charset="2"/>
              <a:buChar char="q"/>
            </a:pPr>
            <a:r>
              <a:rPr lang="en-US" dirty="0"/>
              <a:t>Had to complete a certain amount of reps in a specific time</a:t>
            </a:r>
          </a:p>
          <a:p>
            <a:endParaRPr lang="en-US" dirty="0"/>
          </a:p>
        </p:txBody>
      </p:sp>
      <p:sp>
        <p:nvSpPr>
          <p:cNvPr id="4" name="Text Placeholder 3">
            <a:extLst>
              <a:ext uri="{FF2B5EF4-FFF2-40B4-BE49-F238E27FC236}">
                <a16:creationId xmlns:a16="http://schemas.microsoft.com/office/drawing/2014/main" id="{89614D91-1679-4016-BE48-27C7F7A70BB0}"/>
              </a:ext>
            </a:extLst>
          </p:cNvPr>
          <p:cNvSpPr txBox="1">
            <a:spLocks/>
          </p:cNvSpPr>
          <p:nvPr/>
        </p:nvSpPr>
        <p:spPr>
          <a:xfrm>
            <a:off x="1981200" y="1230757"/>
            <a:ext cx="4114800" cy="658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p:txBody>
      </p:sp>
      <p:sp>
        <p:nvSpPr>
          <p:cNvPr id="7" name="Content Placeholder 2">
            <a:extLst>
              <a:ext uri="{FF2B5EF4-FFF2-40B4-BE49-F238E27FC236}">
                <a16:creationId xmlns:a16="http://schemas.microsoft.com/office/drawing/2014/main" id="{CF819537-53B8-40D5-96D1-278B30674621}"/>
              </a:ext>
            </a:extLst>
          </p:cNvPr>
          <p:cNvSpPr txBox="1">
            <a:spLocks/>
          </p:cNvSpPr>
          <p:nvPr/>
        </p:nvSpPr>
        <p:spPr>
          <a:xfrm>
            <a:off x="7206891" y="3015973"/>
            <a:ext cx="3125605" cy="3968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800" dirty="0">
                <a:latin typeface="+mn-lt"/>
              </a:rPr>
              <a:t>January 2017</a:t>
            </a:r>
          </a:p>
          <a:p>
            <a:pPr>
              <a:buFont typeface="Wingdings" panose="05000000000000000000" pitchFamily="2" charset="2"/>
              <a:buChar char="q"/>
            </a:pPr>
            <a:r>
              <a:rPr lang="en-US" sz="1800" dirty="0">
                <a:latin typeface="+mn-lt"/>
              </a:rPr>
              <a:t>3 football players</a:t>
            </a:r>
          </a:p>
          <a:p>
            <a:pPr>
              <a:buFont typeface="Wingdings" panose="05000000000000000000" pitchFamily="2" charset="2"/>
              <a:buChar char="q"/>
            </a:pPr>
            <a:r>
              <a:rPr lang="en-US" sz="1800" dirty="0">
                <a:latin typeface="+mn-lt"/>
              </a:rPr>
              <a:t>Off-season conditioning following winter break</a:t>
            </a:r>
          </a:p>
          <a:p>
            <a:pPr>
              <a:buFont typeface="Wingdings" panose="05000000000000000000" pitchFamily="2" charset="2"/>
              <a:buChar char="q"/>
            </a:pPr>
            <a:r>
              <a:rPr lang="en-US" sz="1800" dirty="0">
                <a:latin typeface="+mn-lt"/>
              </a:rPr>
              <a:t>Strength coach suspended</a:t>
            </a:r>
          </a:p>
          <a:p>
            <a:endParaRPr lang="en-US" dirty="0"/>
          </a:p>
        </p:txBody>
      </p:sp>
      <p:sp>
        <p:nvSpPr>
          <p:cNvPr id="10" name="Rectangle: Rounded Corners 9">
            <a:extLst>
              <a:ext uri="{FF2B5EF4-FFF2-40B4-BE49-F238E27FC236}">
                <a16:creationId xmlns:a16="http://schemas.microsoft.com/office/drawing/2014/main" id="{62A9116D-7705-40EC-94FB-34A2C0007D4D}"/>
              </a:ext>
            </a:extLst>
          </p:cNvPr>
          <p:cNvSpPr/>
          <p:nvPr/>
        </p:nvSpPr>
        <p:spPr>
          <a:xfrm>
            <a:off x="6484776" y="1889124"/>
            <a:ext cx="4246324" cy="884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University of </a:t>
            </a:r>
          </a:p>
          <a:p>
            <a:pPr algn="ctr"/>
            <a:r>
              <a:rPr lang="en-US" sz="2800" dirty="0">
                <a:solidFill>
                  <a:schemeClr val="tx1"/>
                </a:solidFill>
              </a:rPr>
              <a:t>Oregon</a:t>
            </a:r>
          </a:p>
        </p:txBody>
      </p:sp>
      <p:sp>
        <p:nvSpPr>
          <p:cNvPr id="11" name="Rectangle: Rounded Corners 10">
            <a:extLst>
              <a:ext uri="{FF2B5EF4-FFF2-40B4-BE49-F238E27FC236}">
                <a16:creationId xmlns:a16="http://schemas.microsoft.com/office/drawing/2014/main" id="{78C24C8C-94A9-4133-B0E3-0EFBED291438}"/>
              </a:ext>
            </a:extLst>
          </p:cNvPr>
          <p:cNvSpPr/>
          <p:nvPr/>
        </p:nvSpPr>
        <p:spPr>
          <a:xfrm>
            <a:off x="1374396" y="1917699"/>
            <a:ext cx="4410583" cy="85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Texas Women’s University</a:t>
            </a:r>
            <a:endParaRPr lang="en-US" sz="2400" dirty="0"/>
          </a:p>
        </p:txBody>
      </p:sp>
    </p:spTree>
    <p:extLst>
      <p:ext uri="{BB962C8B-B14F-4D97-AF65-F5344CB8AC3E}">
        <p14:creationId xmlns:p14="http://schemas.microsoft.com/office/powerpoint/2010/main" val="70884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55ED56FC-89D4-4FB6-B67D-E37C09080EFB}"/>
              </a:ext>
            </a:extLst>
          </p:cNvPr>
          <p:cNvPicPr>
            <a:picLocks noChangeAspect="1"/>
          </p:cNvPicPr>
          <p:nvPr/>
        </p:nvPicPr>
        <p:blipFill>
          <a:blip r:embed="rId2"/>
          <a:stretch>
            <a:fillRect/>
          </a:stretch>
        </p:blipFill>
        <p:spPr>
          <a:xfrm>
            <a:off x="7464552" y="1648320"/>
            <a:ext cx="3657600" cy="4365522"/>
          </a:xfrm>
          <a:prstGeom prst="rect">
            <a:avLst/>
          </a:prstGeom>
        </p:spPr>
      </p:pic>
      <p:sp>
        <p:nvSpPr>
          <p:cNvPr id="2" name="Title 1">
            <a:extLst>
              <a:ext uri="{FF2B5EF4-FFF2-40B4-BE49-F238E27FC236}">
                <a16:creationId xmlns:a16="http://schemas.microsoft.com/office/drawing/2014/main" id="{706CAF21-D736-4DC3-A915-17F372AFA326}"/>
              </a:ext>
            </a:extLst>
          </p:cNvPr>
          <p:cNvSpPr>
            <a:spLocks noGrp="1"/>
          </p:cNvSpPr>
          <p:nvPr>
            <p:ph type="title"/>
          </p:nvPr>
        </p:nvSpPr>
        <p:spPr/>
        <p:txBody>
          <a:bodyPr/>
          <a:lstStyle/>
          <a:p>
            <a:r>
              <a:rPr lang="en-US" dirty="0"/>
              <a:t>Case Report</a:t>
            </a:r>
          </a:p>
        </p:txBody>
      </p:sp>
      <p:graphicFrame>
        <p:nvGraphicFramePr>
          <p:cNvPr id="7" name="Content Placeholder 2">
            <a:extLst>
              <a:ext uri="{FF2B5EF4-FFF2-40B4-BE49-F238E27FC236}">
                <a16:creationId xmlns:a16="http://schemas.microsoft.com/office/drawing/2014/main" id="{40D9D000-915B-10DB-B957-C683F207602E}"/>
              </a:ext>
            </a:extLst>
          </p:cNvPr>
          <p:cNvGraphicFramePr>
            <a:graphicFrameLocks noGrp="1"/>
          </p:cNvGraphicFramePr>
          <p:nvPr>
            <p:ph idx="1"/>
            <p:extLst>
              <p:ext uri="{D42A27DB-BD31-4B8C-83A1-F6EECF244321}">
                <p14:modId xmlns:p14="http://schemas.microsoft.com/office/powerpoint/2010/main" val="1562505947"/>
              </p:ext>
            </p:extLst>
          </p:nvPr>
        </p:nvGraphicFramePr>
        <p:xfrm>
          <a:off x="1280779" y="1494577"/>
          <a:ext cx="5064038" cy="547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CAA11DC-1CF5-47B2-9848-EB67062F2A56}"/>
              </a:ext>
            </a:extLst>
          </p:cNvPr>
          <p:cNvSpPr txBox="1"/>
          <p:nvPr/>
        </p:nvSpPr>
        <p:spPr>
          <a:xfrm>
            <a:off x="7643930" y="6013842"/>
            <a:ext cx="3733800" cy="369332"/>
          </a:xfrm>
          <a:prstGeom prst="rect">
            <a:avLst/>
          </a:prstGeom>
          <a:noFill/>
        </p:spPr>
        <p:txBody>
          <a:bodyPr wrap="square" rtlCol="0">
            <a:spAutoFit/>
          </a:bodyPr>
          <a:lstStyle/>
          <a:p>
            <a:r>
              <a:rPr lang="en-US" dirty="0"/>
              <a:t>Henderson et al, 2019</a:t>
            </a:r>
          </a:p>
        </p:txBody>
      </p:sp>
    </p:spTree>
    <p:extLst>
      <p:ext uri="{BB962C8B-B14F-4D97-AF65-F5344CB8AC3E}">
        <p14:creationId xmlns:p14="http://schemas.microsoft.com/office/powerpoint/2010/main" val="154624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Predisposing Factors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308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Known Predisposing Factors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081089" y="725394"/>
            <a:ext cx="5142658" cy="5407212"/>
          </a:xfrm>
        </p:spPr>
        <p:txBody>
          <a:bodyPr anchor="ctr">
            <a:normAutofit/>
          </a:bodyPr>
          <a:lstStyle/>
          <a:p>
            <a:r>
              <a:rPr lang="en-US" sz="1500" b="1" i="1" u="sng" dirty="0"/>
              <a:t>Sickle cell trait</a:t>
            </a:r>
          </a:p>
          <a:p>
            <a:pPr lvl="1"/>
            <a:r>
              <a:rPr lang="en-US" sz="1500" dirty="0"/>
              <a:t>Low oxygen tension lead to sickling</a:t>
            </a:r>
          </a:p>
          <a:p>
            <a:pPr lvl="1"/>
            <a:r>
              <a:rPr lang="en-US" sz="1500" dirty="0"/>
              <a:t>Restricts blood flow/supply (ischemia)</a:t>
            </a:r>
          </a:p>
          <a:p>
            <a:pPr lvl="1"/>
            <a:r>
              <a:rPr lang="en-US" sz="1500" dirty="0"/>
              <a:t>Can lead to breakdown of muscle tissue and </a:t>
            </a:r>
            <a:r>
              <a:rPr lang="en-US" sz="1500" dirty="0" err="1"/>
              <a:t>rhabdo</a:t>
            </a:r>
            <a:endParaRPr lang="en-US" sz="1500" dirty="0"/>
          </a:p>
          <a:p>
            <a:pPr lvl="1"/>
            <a:endParaRPr lang="en-US" sz="1500" dirty="0"/>
          </a:p>
          <a:p>
            <a:r>
              <a:rPr lang="en-US" sz="1500" b="1" i="1" u="sng" dirty="0"/>
              <a:t>Heated environment</a:t>
            </a:r>
          </a:p>
          <a:p>
            <a:pPr lvl="1"/>
            <a:r>
              <a:rPr lang="en-US" sz="1500" dirty="0"/>
              <a:t>Dehydration</a:t>
            </a:r>
          </a:p>
          <a:p>
            <a:pPr lvl="2"/>
            <a:r>
              <a:rPr lang="en-US" sz="1500" dirty="0"/>
              <a:t>Decrease blood flow to muscle</a:t>
            </a:r>
          </a:p>
          <a:p>
            <a:pPr lvl="2"/>
            <a:r>
              <a:rPr lang="en-US" sz="1500" dirty="0"/>
              <a:t>Increase blood flow to skin</a:t>
            </a:r>
          </a:p>
          <a:p>
            <a:pPr lvl="2"/>
            <a:r>
              <a:rPr lang="en-US" sz="1500" dirty="0"/>
              <a:t>Increase cell membrane permeability</a:t>
            </a:r>
          </a:p>
          <a:p>
            <a:pPr lvl="2"/>
            <a:endParaRPr lang="en-US" sz="1500" dirty="0"/>
          </a:p>
          <a:p>
            <a:r>
              <a:rPr lang="en-US" sz="1500" b="1" i="1" u="sng" dirty="0"/>
              <a:t>Eccentric Contractions</a:t>
            </a:r>
          </a:p>
          <a:p>
            <a:pPr lvl="1"/>
            <a:r>
              <a:rPr lang="en-US" sz="1500" dirty="0"/>
              <a:t>Muscle forced to lengthen</a:t>
            </a:r>
          </a:p>
          <a:p>
            <a:pPr lvl="1"/>
            <a:r>
              <a:rPr lang="en-US" sz="1500" dirty="0"/>
              <a:t>Muscle damage could worsen with dehydration</a:t>
            </a:r>
          </a:p>
          <a:p>
            <a:pPr lvl="1"/>
            <a:endParaRPr lang="en-US" sz="1500" dirty="0"/>
          </a:p>
          <a:p>
            <a:r>
              <a:rPr lang="en-US" sz="1500" b="1" i="1" u="sng" dirty="0"/>
              <a:t>Early in season/training</a:t>
            </a:r>
          </a:p>
          <a:p>
            <a:pPr lvl="1"/>
            <a:r>
              <a:rPr lang="en-US" sz="1500" dirty="0"/>
              <a:t>More details to come…</a:t>
            </a:r>
          </a:p>
          <a:p>
            <a:endParaRPr lang="en-US" sz="1500" dirty="0"/>
          </a:p>
        </p:txBody>
      </p:sp>
    </p:spTree>
    <p:extLst>
      <p:ext uri="{BB962C8B-B14F-4D97-AF65-F5344CB8AC3E}">
        <p14:creationId xmlns:p14="http://schemas.microsoft.com/office/powerpoint/2010/main" val="1927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837" r="12616" b="-2"/>
          <a:stretch/>
        </p:blipFill>
        <p:spPr>
          <a:xfrm>
            <a:off x="1" y="10"/>
            <a:ext cx="6066502" cy="6857989"/>
          </a:xfrm>
          <a:prstGeom prst="rect">
            <a:avLst/>
          </a:prstGeom>
        </p:spPr>
      </p:pic>
      <p:sp>
        <p:nvSpPr>
          <p:cNvPr id="15" name="Rectangle 8">
            <a:extLst>
              <a:ext uri="{FF2B5EF4-FFF2-40B4-BE49-F238E27FC236}">
                <a16:creationId xmlns:a16="http://schemas.microsoft.com/office/drawing/2014/main" id="{F701E16E-5C8B-4AD6-A431-CFCCEA373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484632"/>
            <a:ext cx="5299586" cy="1609344"/>
          </a:xfrm>
          <a:ln>
            <a:noFill/>
          </a:ln>
        </p:spPr>
        <p:txBody>
          <a:bodyPr>
            <a:normAutofit/>
          </a:bodyPr>
          <a:lstStyle/>
          <a:p>
            <a:r>
              <a:rPr lang="en-US" sz="4000"/>
              <a:t>Theorized Predisposing Factors</a:t>
            </a:r>
          </a:p>
        </p:txBody>
      </p:sp>
      <p:sp>
        <p:nvSpPr>
          <p:cNvPr id="3" name="Content Placeholder 2"/>
          <p:cNvSpPr>
            <a:spLocks noGrp="1"/>
          </p:cNvSpPr>
          <p:nvPr>
            <p:ph idx="1"/>
          </p:nvPr>
        </p:nvSpPr>
        <p:spPr>
          <a:xfrm>
            <a:off x="6400799" y="2121408"/>
            <a:ext cx="5299585" cy="4050792"/>
          </a:xfrm>
        </p:spPr>
        <p:txBody>
          <a:bodyPr>
            <a:normAutofit/>
          </a:bodyPr>
          <a:lstStyle/>
          <a:p>
            <a:r>
              <a:rPr lang="en-US" sz="1800"/>
              <a:t>Recent/previous illness</a:t>
            </a:r>
          </a:p>
          <a:p>
            <a:pPr lvl="1"/>
            <a:r>
              <a:rPr lang="en-US"/>
              <a:t>Influenza</a:t>
            </a:r>
          </a:p>
          <a:p>
            <a:pPr lvl="1"/>
            <a:r>
              <a:rPr lang="en-US"/>
              <a:t>Concussion?</a:t>
            </a:r>
          </a:p>
          <a:p>
            <a:pPr lvl="1"/>
            <a:endParaRPr lang="en-US"/>
          </a:p>
          <a:p>
            <a:r>
              <a:rPr lang="en-US" sz="1800"/>
              <a:t>Supplement use</a:t>
            </a:r>
          </a:p>
          <a:p>
            <a:pPr lvl="1"/>
            <a:r>
              <a:rPr lang="en-US"/>
              <a:t>Creatine</a:t>
            </a:r>
          </a:p>
          <a:p>
            <a:endParaRPr lang="en-US" sz="1800"/>
          </a:p>
        </p:txBody>
      </p:sp>
      <p:grpSp>
        <p:nvGrpSpPr>
          <p:cNvPr id="16" name="Group 10">
            <a:extLst>
              <a:ext uri="{FF2B5EF4-FFF2-40B4-BE49-F238E27FC236}">
                <a16:creationId xmlns:a16="http://schemas.microsoft.com/office/drawing/2014/main" id="{762BB214-7D96-4929-9919-F629AD8AA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1">
              <a:extLst>
                <a:ext uri="{FF2B5EF4-FFF2-40B4-BE49-F238E27FC236}">
                  <a16:creationId xmlns:a16="http://schemas.microsoft.com/office/drawing/2014/main" id="{685CD760-BC0D-4662-BC76-F3F722D07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2">
              <a:extLst>
                <a:ext uri="{FF2B5EF4-FFF2-40B4-BE49-F238E27FC236}">
                  <a16:creationId xmlns:a16="http://schemas.microsoft.com/office/drawing/2014/main" id="{955ACAAE-0428-4CDE-B6E8-C50865B29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3432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 and Duquesne University, have no financial or other associations with the manufacturers of commercial products, suppliers of commercial services, or commercial supporters.  This presentation does not involve the unlabeled use of a product or product under investigational use.  There was no commercial support for this activity.</a:t>
            </a:r>
          </a:p>
          <a:p>
            <a:endParaRPr lang="en-US" dirty="0"/>
          </a:p>
          <a:p>
            <a:r>
              <a:rPr lang="en-US" dirty="0"/>
              <a:t>The views expressed in these slides are mine.  My views may not be the same as the views of my company, clients, or colleagues.  Participants must use discretion when using the information contained in this presentation.</a:t>
            </a:r>
          </a:p>
          <a:p>
            <a:endParaRPr lang="en-US" dirty="0"/>
          </a:p>
        </p:txBody>
      </p:sp>
      <p:sp>
        <p:nvSpPr>
          <p:cNvPr id="2" name="Title 1"/>
          <p:cNvSpPr>
            <a:spLocks noGrp="1"/>
          </p:cNvSpPr>
          <p:nvPr>
            <p:ph type="title" idx="4294967295"/>
          </p:nvPr>
        </p:nvSpPr>
        <p:spPr>
          <a:xfrm>
            <a:off x="5505450" y="268288"/>
            <a:ext cx="6686550" cy="430212"/>
          </a:xfrm>
          <a:prstGeom prst="rect">
            <a:avLst/>
          </a:prstGeom>
        </p:spPr>
        <p:txBody>
          <a:bodyPr>
            <a:normAutofit fontScale="90000"/>
          </a:bodyPr>
          <a:lstStyle/>
          <a:p>
            <a:r>
              <a:rPr lang="en-US" dirty="0"/>
              <a:t>No Conflict to Disclose</a:t>
            </a:r>
          </a:p>
        </p:txBody>
      </p:sp>
    </p:spTree>
    <p:extLst>
      <p:ext uri="{BB962C8B-B14F-4D97-AF65-F5344CB8AC3E}">
        <p14:creationId xmlns:p14="http://schemas.microsoft.com/office/powerpoint/2010/main" val="51485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Training Considerations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48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Training</a:t>
            </a:r>
          </a:p>
        </p:txBody>
      </p:sp>
      <p:sp>
        <p:nvSpPr>
          <p:cNvPr id="3" name="Content Placeholder 2"/>
          <p:cNvSpPr>
            <a:spLocks noGrp="1"/>
          </p:cNvSpPr>
          <p:nvPr>
            <p:ph sz="half" idx="1"/>
          </p:nvPr>
        </p:nvSpPr>
        <p:spPr/>
        <p:txBody>
          <a:bodyPr>
            <a:normAutofit/>
          </a:bodyPr>
          <a:lstStyle/>
          <a:p>
            <a:r>
              <a:rPr lang="en-US" dirty="0"/>
              <a:t>First few days</a:t>
            </a:r>
          </a:p>
          <a:p>
            <a:r>
              <a:rPr lang="en-US" dirty="0"/>
              <a:t>Encourage pre-season participation</a:t>
            </a:r>
          </a:p>
          <a:p>
            <a:r>
              <a:rPr lang="en-US" dirty="0"/>
              <a:t>Avoid high-rep, repetitive, excessive exercise</a:t>
            </a:r>
          </a:p>
          <a:p>
            <a:r>
              <a:rPr lang="en-US" dirty="0"/>
              <a:t>New participants particularly</a:t>
            </a:r>
          </a:p>
          <a:p>
            <a:r>
              <a:rPr lang="en-US" dirty="0"/>
              <a:t>Progress slowly</a:t>
            </a:r>
          </a:p>
          <a:p>
            <a:pPr lvl="1"/>
            <a:r>
              <a:rPr lang="en-US" dirty="0"/>
              <a:t>Build up with paced progressions</a:t>
            </a:r>
          </a:p>
          <a:p>
            <a:pPr lvl="1"/>
            <a:r>
              <a:rPr lang="en-US" dirty="0"/>
              <a:t>Allow rest and recovery</a:t>
            </a:r>
          </a:p>
          <a:p>
            <a:pPr marL="365760" lvl="1" indent="0">
              <a:buNone/>
            </a:pPr>
            <a:endParaRPr lang="en-US" dirty="0"/>
          </a:p>
        </p:txBody>
      </p:sp>
      <p:sp>
        <p:nvSpPr>
          <p:cNvPr id="5" name="Content Placeholder 4"/>
          <p:cNvSpPr>
            <a:spLocks noGrp="1"/>
          </p:cNvSpPr>
          <p:nvPr>
            <p:ph sz="half" idx="2"/>
          </p:nvPr>
        </p:nvSpPr>
        <p:spPr/>
        <p:txBody>
          <a:bodyPr>
            <a:norm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1981200"/>
            <a:ext cx="4624387" cy="349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899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2" name="Group 1030">
            <a:extLst>
              <a:ext uri="{FF2B5EF4-FFF2-40B4-BE49-F238E27FC236}">
                <a16:creationId xmlns:a16="http://schemas.microsoft.com/office/drawing/2014/main" id="{C763C125-9E6D-4CA4-BB57-7FEA3C712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2" name="Oval 1031">
              <a:extLst>
                <a:ext uri="{FF2B5EF4-FFF2-40B4-BE49-F238E27FC236}">
                  <a16:creationId xmlns:a16="http://schemas.microsoft.com/office/drawing/2014/main" id="{62E904DE-BB7C-47E1-A470-BC2DC80E0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33" name="Oval 1032">
              <a:extLst>
                <a:ext uri="{FF2B5EF4-FFF2-40B4-BE49-F238E27FC236}">
                  <a16:creationId xmlns:a16="http://schemas.microsoft.com/office/drawing/2014/main" id="{6E1E2AAA-7F24-4745-A8F0-8D166A1F6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043" name="Rectangle 1034">
            <a:extLst>
              <a:ext uri="{FF2B5EF4-FFF2-40B4-BE49-F238E27FC236}">
                <a16:creationId xmlns:a16="http://schemas.microsoft.com/office/drawing/2014/main" id="{E53A7DF6-5C56-401F-B89F-7DE792C73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484632"/>
            <a:ext cx="5299586" cy="1609344"/>
          </a:xfrm>
          <a:ln>
            <a:noFill/>
          </a:ln>
        </p:spPr>
        <p:txBody>
          <a:bodyPr vert="horz" lIns="91440" tIns="45720" rIns="91440" bIns="45720" rtlCol="0" anchor="ctr">
            <a:normAutofit/>
          </a:bodyPr>
          <a:lstStyle/>
          <a:p>
            <a:r>
              <a:rPr lang="en-US" sz="4000"/>
              <a:t>Climate</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844" r="32272"/>
          <a:stretch/>
        </p:blipFill>
        <p:spPr bwMode="auto">
          <a:xfrm>
            <a:off x="633999" y="640080"/>
            <a:ext cx="4794199" cy="55881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6400799" y="2121408"/>
            <a:ext cx="5299585" cy="4050792"/>
          </a:xfrm>
        </p:spPr>
        <p:txBody>
          <a:bodyPr vert="horz" lIns="91440" tIns="45720" rIns="91440" bIns="45720" rtlCol="0">
            <a:normAutofit/>
          </a:bodyPr>
          <a:lstStyle/>
          <a:p>
            <a:r>
              <a:rPr lang="en-US" sz="1800"/>
              <a:t>Ambient temperature should be balanced</a:t>
            </a:r>
          </a:p>
          <a:p>
            <a:r>
              <a:rPr lang="en-US" sz="1800"/>
              <a:t>Not during excessive heat </a:t>
            </a:r>
          </a:p>
          <a:p>
            <a:r>
              <a:rPr lang="en-US" sz="1800"/>
              <a:t>Adjust work/rest ratios </a:t>
            </a:r>
          </a:p>
          <a:p>
            <a:r>
              <a:rPr lang="en-US" sz="1800"/>
              <a:t>Emphasize hydration</a:t>
            </a:r>
          </a:p>
        </p:txBody>
      </p:sp>
      <p:grpSp>
        <p:nvGrpSpPr>
          <p:cNvPr id="1037" name="Group 1036">
            <a:extLst>
              <a:ext uri="{FF2B5EF4-FFF2-40B4-BE49-F238E27FC236}">
                <a16:creationId xmlns:a16="http://schemas.microsoft.com/office/drawing/2014/main" id="{0B369065-5B4F-4793-95A5-86951A1A25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8" name="Oval 1037">
              <a:extLst>
                <a:ext uri="{FF2B5EF4-FFF2-40B4-BE49-F238E27FC236}">
                  <a16:creationId xmlns:a16="http://schemas.microsoft.com/office/drawing/2014/main" id="{83037A8F-4243-42B1-8C5E-4824EC32E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9" name="Oval 1038">
              <a:extLst>
                <a:ext uri="{FF2B5EF4-FFF2-40B4-BE49-F238E27FC236}">
                  <a16:creationId xmlns:a16="http://schemas.microsoft.com/office/drawing/2014/main" id="{A45DBFBC-F1FA-4709-9073-6D01CDE6C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4935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48074BE5-7BC2-47A2-AA6E-4ADC25B69C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487D8B5-0D01-4F89-BB86-F85EFEC06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C13F635F-6CBC-4AA7-9AB9-B788FCC93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2" name="Rectangle 14">
            <a:extLst>
              <a:ext uri="{FF2B5EF4-FFF2-40B4-BE49-F238E27FC236}">
                <a16:creationId xmlns:a16="http://schemas.microsoft.com/office/drawing/2014/main" id="{AB6628C4-F314-4080-8D76-BCABDD6BC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484632"/>
            <a:ext cx="5299586" cy="1609344"/>
          </a:xfrm>
          <a:ln>
            <a:noFill/>
          </a:ln>
        </p:spPr>
        <p:txBody>
          <a:bodyPr vert="horz" lIns="91440" tIns="45720" rIns="91440" bIns="45720" rtlCol="0" anchor="ctr">
            <a:normAutofit/>
          </a:bodyPr>
          <a:lstStyle/>
          <a:p>
            <a:r>
              <a:rPr lang="en-US" sz="4000"/>
              <a:t>Dietary Adjustments</a:t>
            </a:r>
          </a:p>
        </p:txBody>
      </p:sp>
      <p:pic>
        <p:nvPicPr>
          <p:cNvPr id="6" name="Picture 5">
            <a:extLst>
              <a:ext uri="{FF2B5EF4-FFF2-40B4-BE49-F238E27FC236}">
                <a16:creationId xmlns:a16="http://schemas.microsoft.com/office/drawing/2014/main" id="{94CFC2CF-BD91-C1AF-45E1-A3D5CF1EB4C6}"/>
              </a:ext>
            </a:extLst>
          </p:cNvPr>
          <p:cNvPicPr>
            <a:picLocks noChangeAspect="1"/>
          </p:cNvPicPr>
          <p:nvPr/>
        </p:nvPicPr>
        <p:blipFill>
          <a:blip r:embed="rId6"/>
          <a:stretch>
            <a:fillRect/>
          </a:stretch>
        </p:blipFill>
        <p:spPr>
          <a:xfrm>
            <a:off x="633999" y="1459442"/>
            <a:ext cx="5112461" cy="3949376"/>
          </a:xfrm>
          <a:prstGeom prst="rect">
            <a:avLst/>
          </a:prstGeom>
        </p:spPr>
      </p:pic>
      <p:sp>
        <p:nvSpPr>
          <p:cNvPr id="3" name="Content Placeholder 2"/>
          <p:cNvSpPr>
            <a:spLocks noGrp="1"/>
          </p:cNvSpPr>
          <p:nvPr>
            <p:ph sz="half" idx="1"/>
          </p:nvPr>
        </p:nvSpPr>
        <p:spPr>
          <a:xfrm>
            <a:off x="6400799" y="2121408"/>
            <a:ext cx="5299585" cy="4050792"/>
          </a:xfrm>
        </p:spPr>
        <p:txBody>
          <a:bodyPr vert="horz" lIns="91440" tIns="45720" rIns="91440" bIns="45720" rtlCol="0">
            <a:normAutofit/>
          </a:bodyPr>
          <a:lstStyle/>
          <a:p>
            <a:r>
              <a:rPr lang="en-US" sz="1800"/>
              <a:t>Not during transition times </a:t>
            </a:r>
          </a:p>
          <a:p>
            <a:endParaRPr lang="en-US" sz="1800"/>
          </a:p>
          <a:p>
            <a:r>
              <a:rPr lang="en-US" sz="1800"/>
              <a:t>Maintain proper nutritional intake</a:t>
            </a:r>
          </a:p>
        </p:txBody>
      </p:sp>
      <p:grpSp>
        <p:nvGrpSpPr>
          <p:cNvPr id="33" name="Group 16">
            <a:extLst>
              <a:ext uri="{FF2B5EF4-FFF2-40B4-BE49-F238E27FC236}">
                <a16:creationId xmlns:a16="http://schemas.microsoft.com/office/drawing/2014/main" id="{AC051C96-CCC6-4B6F-804C-54DDBDD6A7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5E4E8D1A-E723-4074-A77C-129268478A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18">
              <a:extLst>
                <a:ext uri="{FF2B5EF4-FFF2-40B4-BE49-F238E27FC236}">
                  <a16:creationId xmlns:a16="http://schemas.microsoft.com/office/drawing/2014/main" id="{A92EF4C7-EA57-4269-959A-1BF8E9B48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5470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490145" y="2376862"/>
            <a:ext cx="2640646" cy="2104273"/>
          </a:xfrm>
          <a:noFill/>
        </p:spPr>
        <p:txBody>
          <a:bodyPr>
            <a:normAutofit/>
          </a:bodyPr>
          <a:lstStyle/>
          <a:p>
            <a:pPr algn="ctr"/>
            <a:r>
              <a:rPr lang="en-US" sz="2300" dirty="0">
                <a:solidFill>
                  <a:srgbClr val="FFFFFF"/>
                </a:solidFill>
              </a:rPr>
              <a:t>Communication &amp; Documentation</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081089" y="725394"/>
            <a:ext cx="5142658" cy="5407212"/>
          </a:xfrm>
        </p:spPr>
        <p:txBody>
          <a:bodyPr anchor="ctr">
            <a:normAutofit/>
          </a:bodyPr>
          <a:lstStyle/>
          <a:p>
            <a:r>
              <a:rPr lang="en-US" dirty="0"/>
              <a:t>Ensure physical has been conducted</a:t>
            </a:r>
          </a:p>
          <a:p>
            <a:endParaRPr lang="en-US" dirty="0"/>
          </a:p>
          <a:p>
            <a:r>
              <a:rPr lang="en-US" dirty="0"/>
              <a:t>Open communication line with sports medicine staff </a:t>
            </a:r>
          </a:p>
          <a:p>
            <a:endParaRPr lang="en-US" dirty="0"/>
          </a:p>
          <a:p>
            <a:r>
              <a:rPr lang="en-US" dirty="0"/>
              <a:t>Report dark urine post-workout </a:t>
            </a:r>
          </a:p>
          <a:p>
            <a:endParaRPr lang="en-US" dirty="0"/>
          </a:p>
          <a:p>
            <a:r>
              <a:rPr lang="en-US" dirty="0"/>
              <a:t>Report dizziness</a:t>
            </a:r>
          </a:p>
          <a:p>
            <a:endParaRPr lang="en-US" dirty="0"/>
          </a:p>
          <a:p>
            <a:r>
              <a:rPr lang="en-US" dirty="0"/>
              <a:t>Use Patient Reported Outcomes Measures (PROs)</a:t>
            </a:r>
          </a:p>
        </p:txBody>
      </p:sp>
    </p:spTree>
    <p:extLst>
      <p:ext uri="{BB962C8B-B14F-4D97-AF65-F5344CB8AC3E}">
        <p14:creationId xmlns:p14="http://schemas.microsoft.com/office/powerpoint/2010/main" val="360369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268" y="330621"/>
            <a:ext cx="8153400" cy="1143000"/>
          </a:xfrm>
        </p:spPr>
        <p:txBody>
          <a:bodyPr/>
          <a:lstStyle/>
          <a:p>
            <a:r>
              <a:rPr lang="en-US" dirty="0"/>
              <a:t>Those with Sickle Cell</a:t>
            </a:r>
          </a:p>
        </p:txBody>
      </p:sp>
      <p:graphicFrame>
        <p:nvGraphicFramePr>
          <p:cNvPr id="2052" name="Content Placeholder 2">
            <a:extLst>
              <a:ext uri="{FF2B5EF4-FFF2-40B4-BE49-F238E27FC236}">
                <a16:creationId xmlns:a16="http://schemas.microsoft.com/office/drawing/2014/main" id="{24337EA0-CDCE-4FF2-990E-4E791CF17D51}"/>
              </a:ext>
            </a:extLst>
          </p:cNvPr>
          <p:cNvGraphicFramePr>
            <a:graphicFrameLocks noGrp="1"/>
          </p:cNvGraphicFramePr>
          <p:nvPr>
            <p:ph idx="1"/>
          </p:nvPr>
        </p:nvGraphicFramePr>
        <p:xfrm>
          <a:off x="1383511" y="1621778"/>
          <a:ext cx="5450864" cy="4797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yan clark, sickle cell trait, pittsburgh steelers ">
            <a:extLst>
              <a:ext uri="{FF2B5EF4-FFF2-40B4-BE49-F238E27FC236}">
                <a16:creationId xmlns:a16="http://schemas.microsoft.com/office/drawing/2014/main" id="{F226F00C-C6E4-4E08-9E43-63F6BFF4EB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7756" y="2180438"/>
            <a:ext cx="3103825" cy="23278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226556-FC73-467E-9078-D14F1AA33F65}"/>
              </a:ext>
            </a:extLst>
          </p:cNvPr>
          <p:cNvSpPr txBox="1"/>
          <p:nvPr/>
        </p:nvSpPr>
        <p:spPr>
          <a:xfrm>
            <a:off x="7810847" y="4588667"/>
            <a:ext cx="2997642" cy="553998"/>
          </a:xfrm>
          <a:prstGeom prst="rect">
            <a:avLst/>
          </a:prstGeom>
          <a:noFill/>
        </p:spPr>
        <p:txBody>
          <a:bodyPr wrap="square" rtlCol="0">
            <a:spAutoFit/>
          </a:bodyPr>
          <a:lstStyle/>
          <a:p>
            <a:r>
              <a:rPr lang="en-US" sz="1000" dirty="0">
                <a:hlinkClick r:id="rId8"/>
              </a:rPr>
              <a:t>https://www.cbsnews.com/news/sickle-cell-trait-sidelines-football-player-what-is-it/</a:t>
            </a:r>
            <a:endParaRPr lang="en-US" sz="1000" dirty="0"/>
          </a:p>
          <a:p>
            <a:r>
              <a:rPr lang="en-US" sz="1000" dirty="0"/>
              <a:t>Ryan Clark, Pittsburgh Steelers (2011)</a:t>
            </a:r>
          </a:p>
        </p:txBody>
      </p:sp>
    </p:spTree>
    <p:extLst>
      <p:ext uri="{BB962C8B-B14F-4D97-AF65-F5344CB8AC3E}">
        <p14:creationId xmlns:p14="http://schemas.microsoft.com/office/powerpoint/2010/main" val="403436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Risk Factors for ER</a:t>
            </a:r>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dirty="0"/>
              <a:t>Top performing athletes, “push it”</a:t>
            </a:r>
          </a:p>
          <a:p>
            <a:pPr marL="457200" indent="-457200">
              <a:buFont typeface="+mj-lt"/>
              <a:buAutoNum type="arabicPeriod"/>
            </a:pPr>
            <a:r>
              <a:rPr lang="en-US" dirty="0"/>
              <a:t>Workouts outside of periodization</a:t>
            </a:r>
          </a:p>
          <a:p>
            <a:pPr marL="457200" indent="-457200">
              <a:buFont typeface="+mj-lt"/>
              <a:buAutoNum type="arabicPeriod"/>
            </a:pPr>
            <a:r>
              <a:rPr lang="en-US" dirty="0"/>
              <a:t>New workouts or part of transition</a:t>
            </a:r>
          </a:p>
          <a:p>
            <a:pPr marL="457200" indent="-457200">
              <a:buFont typeface="+mj-lt"/>
              <a:buAutoNum type="arabicPeriod"/>
            </a:pPr>
            <a:r>
              <a:rPr lang="en-US" dirty="0"/>
              <a:t>Intense beyond rational consideration</a:t>
            </a:r>
          </a:p>
          <a:p>
            <a:pPr lvl="2"/>
            <a:r>
              <a:rPr lang="en-US" dirty="0"/>
              <a:t>Punishment</a:t>
            </a:r>
          </a:p>
          <a:p>
            <a:pPr marL="457200" indent="-457200">
              <a:buFont typeface="+mj-lt"/>
              <a:buAutoNum type="arabicPeriod"/>
            </a:pPr>
            <a:r>
              <a:rPr lang="en-US" dirty="0"/>
              <a:t>Muscle failure based/eccentric</a:t>
            </a:r>
          </a:p>
          <a:p>
            <a:pPr marL="457200" indent="-457200">
              <a:buFont typeface="+mj-lt"/>
              <a:buAutoNum type="arabicPeriod"/>
            </a:pPr>
            <a:r>
              <a:rPr lang="en-US" dirty="0"/>
              <a:t>Overemphasis on one muscle group/load</a:t>
            </a:r>
          </a:p>
          <a:p>
            <a:pPr marL="457200" indent="-457200">
              <a:buFont typeface="+mj-lt"/>
              <a:buAutoNum type="arabicPeriod"/>
            </a:pPr>
            <a:r>
              <a:rPr lang="en-US" dirty="0"/>
              <a:t>Too little recovery time</a:t>
            </a:r>
          </a:p>
          <a:p>
            <a:pPr marL="457200" indent="-457200">
              <a:buFont typeface="+mj-lt"/>
              <a:buAutoNum type="arabicPeriod"/>
            </a:pPr>
            <a:r>
              <a:rPr lang="en-US" dirty="0"/>
              <a:t>Increasing weight without considering conditioning phase</a:t>
            </a:r>
          </a:p>
          <a:p>
            <a:pPr marL="457200" indent="-457200">
              <a:buFont typeface="+mj-lt"/>
              <a:buAutoNum type="arabicPeriod"/>
            </a:pPr>
            <a:r>
              <a:rPr lang="en-US" dirty="0"/>
              <a:t>Workout following practice/game</a:t>
            </a:r>
          </a:p>
          <a:p>
            <a:pPr marL="457200" indent="-457200">
              <a:buFont typeface="+mj-lt"/>
              <a:buAutoNum type="arabicPeriod"/>
            </a:pPr>
            <a:r>
              <a:rPr lang="en-US" dirty="0"/>
              <a:t>History of exertional heat stroke</a:t>
            </a:r>
          </a:p>
          <a:p>
            <a:pPr marL="457200" indent="-457200">
              <a:buFont typeface="+mj-lt"/>
              <a:buAutoNum type="arabicPeriod"/>
            </a:pPr>
            <a:r>
              <a:rPr lang="en-US" dirty="0"/>
              <a:t>Complications from Sickle Cell Trait</a:t>
            </a:r>
          </a:p>
        </p:txBody>
      </p:sp>
      <p:sp>
        <p:nvSpPr>
          <p:cNvPr id="4" name="Star: 5 Points 3">
            <a:extLst>
              <a:ext uri="{FF2B5EF4-FFF2-40B4-BE49-F238E27FC236}">
                <a16:creationId xmlns:a16="http://schemas.microsoft.com/office/drawing/2014/main" id="{4E81117D-78FA-C87A-EAB0-A10C1B7D1C25}"/>
              </a:ext>
            </a:extLst>
          </p:cNvPr>
          <p:cNvSpPr/>
          <p:nvPr/>
        </p:nvSpPr>
        <p:spPr>
          <a:xfrm>
            <a:off x="793532" y="2759978"/>
            <a:ext cx="270220" cy="249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60F6E71B-570F-8E80-D5C4-4110A9B4390A}"/>
              </a:ext>
            </a:extLst>
          </p:cNvPr>
          <p:cNvSpPr/>
          <p:nvPr/>
        </p:nvSpPr>
        <p:spPr>
          <a:xfrm>
            <a:off x="805225" y="5309733"/>
            <a:ext cx="270220" cy="249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6D075E95-626D-D2FF-A128-76BCA9895711}"/>
              </a:ext>
            </a:extLst>
          </p:cNvPr>
          <p:cNvSpPr/>
          <p:nvPr/>
        </p:nvSpPr>
        <p:spPr>
          <a:xfrm>
            <a:off x="805225" y="5682144"/>
            <a:ext cx="270220" cy="249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ommissioner's Corner: NCAA Sports Science Institute Releases Updated  Safety Guidelines">
            <a:extLst>
              <a:ext uri="{FF2B5EF4-FFF2-40B4-BE49-F238E27FC236}">
                <a16:creationId xmlns:a16="http://schemas.microsoft.com/office/drawing/2014/main" id="{FC990E6B-CE1F-642E-51E3-B87A87630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776" y="2510604"/>
            <a:ext cx="2799129" cy="279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3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Treatment of </a:t>
            </a:r>
            <a:br>
              <a:rPr lang="en-US" dirty="0"/>
            </a:br>
            <a:r>
              <a:rPr lang="en-US" dirty="0"/>
              <a:t>Exertional Rhabdomyolysis</a:t>
            </a:r>
          </a:p>
        </p:txBody>
      </p:sp>
      <p:sp>
        <p:nvSpPr>
          <p:cNvPr id="5" name="Subtitle 4"/>
          <p:cNvSpPr>
            <a:spLocks noGrp="1"/>
          </p:cNvSpPr>
          <p:nvPr>
            <p:ph type="subTitle" idx="1"/>
          </p:nvPr>
        </p:nvSpPr>
        <p:spPr/>
        <p:txBody>
          <a:bodyPr/>
          <a:lstStyle/>
          <a:p>
            <a:r>
              <a:rPr lang="en-US" dirty="0"/>
              <a:t>Analysis of Current Evidence</a:t>
            </a:r>
          </a:p>
        </p:txBody>
      </p:sp>
    </p:spTree>
    <p:extLst>
      <p:ext uri="{BB962C8B-B14F-4D97-AF65-F5344CB8AC3E}">
        <p14:creationId xmlns:p14="http://schemas.microsoft.com/office/powerpoint/2010/main" val="4282810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47" y="274639"/>
            <a:ext cx="10851501" cy="1143000"/>
          </a:xfrm>
        </p:spPr>
        <p:txBody>
          <a:bodyPr>
            <a:normAutofit fontScale="90000"/>
          </a:bodyPr>
          <a:lstStyle/>
          <a:p>
            <a:r>
              <a:rPr lang="en-US" dirty="0"/>
              <a:t>Treatment of ER--IV Fluid Replacement</a:t>
            </a:r>
          </a:p>
        </p:txBody>
      </p:sp>
      <p:graphicFrame>
        <p:nvGraphicFramePr>
          <p:cNvPr id="4" name="Content Placeholder 3"/>
          <p:cNvGraphicFramePr>
            <a:graphicFrameLocks noGrp="1"/>
          </p:cNvGraphicFramePr>
          <p:nvPr>
            <p:ph idx="1"/>
          </p:nvPr>
        </p:nvGraphicFramePr>
        <p:xfrm>
          <a:off x="1743076" y="1417639"/>
          <a:ext cx="8658224" cy="5412167"/>
        </p:xfrm>
        <a:graphic>
          <a:graphicData uri="http://schemas.openxmlformats.org/drawingml/2006/table">
            <a:tbl>
              <a:tblPr firstRow="1" firstCol="1" bandRow="1">
                <a:tableStyleId>{5C22544A-7EE6-4342-B048-85BDC9FD1C3A}</a:tableStyleId>
              </a:tblPr>
              <a:tblGrid>
                <a:gridCol w="2565400">
                  <a:extLst>
                    <a:ext uri="{9D8B030D-6E8A-4147-A177-3AD203B41FA5}">
                      <a16:colId xmlns:a16="http://schemas.microsoft.com/office/drawing/2014/main" val="20000"/>
                    </a:ext>
                  </a:extLst>
                </a:gridCol>
                <a:gridCol w="3928269">
                  <a:extLst>
                    <a:ext uri="{9D8B030D-6E8A-4147-A177-3AD203B41FA5}">
                      <a16:colId xmlns:a16="http://schemas.microsoft.com/office/drawing/2014/main" val="20001"/>
                    </a:ext>
                  </a:extLst>
                </a:gridCol>
                <a:gridCol w="2164555">
                  <a:extLst>
                    <a:ext uri="{9D8B030D-6E8A-4147-A177-3AD203B41FA5}">
                      <a16:colId xmlns:a16="http://schemas.microsoft.com/office/drawing/2014/main" val="20002"/>
                    </a:ext>
                  </a:extLst>
                </a:gridCol>
              </a:tblGrid>
              <a:tr h="883233">
                <a:tc>
                  <a:txBody>
                    <a:bodyPr/>
                    <a:lstStyle/>
                    <a:p>
                      <a:pPr algn="ctr">
                        <a:spcAft>
                          <a:spcPts val="0"/>
                        </a:spcAft>
                      </a:pPr>
                      <a:endParaRPr lang="en-AU" sz="14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Type of IV Fluid Replacement</a:t>
                      </a:r>
                    </a:p>
                    <a:p>
                      <a:pPr algn="ctr">
                        <a:spcAft>
                          <a:spcPts val="0"/>
                        </a:spcAft>
                      </a:pP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endParaRPr lang="en-AU" sz="10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en-AU" sz="14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Amount</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endParaRPr lang="en-AU" sz="10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en-AU" sz="1400" b="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Citation</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788601">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Normal Saline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200 ml/h  0.9% 1,000 ml</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8,000 ml</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3 litres in 24 hours</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250 ml/hr</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Cleary et al, 2011</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Cleary et al, 2007</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err="1">
                          <a:effectLst/>
                          <a:latin typeface="Verdana" panose="020B0604030504040204" pitchFamily="34" charset="0"/>
                          <a:ea typeface="Verdana" panose="020B0604030504040204" pitchFamily="34" charset="0"/>
                          <a:cs typeface="Verdana" panose="020B0604030504040204" pitchFamily="34" charset="0"/>
                        </a:rPr>
                        <a:t>Goubier</a:t>
                      </a:r>
                      <a:r>
                        <a:rPr lang="en-AU" sz="1000" b="1" dirty="0">
                          <a:effectLst/>
                          <a:latin typeface="Verdana" panose="020B0604030504040204" pitchFamily="34" charset="0"/>
                          <a:ea typeface="Verdana" panose="020B0604030504040204" pitchFamily="34" charset="0"/>
                          <a:cs typeface="Verdana" panose="020B0604030504040204" pitchFamily="34" charset="0"/>
                        </a:rPr>
                        <a:t> et al, 2002</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err="1">
                          <a:effectLst/>
                          <a:latin typeface="Verdana" panose="020B0604030504040204" pitchFamily="34" charset="0"/>
                          <a:ea typeface="Verdana" panose="020B0604030504040204" pitchFamily="34" charset="0"/>
                          <a:cs typeface="Verdana" panose="020B0604030504040204" pitchFamily="34" charset="0"/>
                        </a:rPr>
                        <a:t>Moekel</a:t>
                      </a:r>
                      <a:r>
                        <a:rPr lang="en-AU" sz="1000" b="1" dirty="0">
                          <a:effectLst/>
                          <a:latin typeface="Verdana" panose="020B0604030504040204" pitchFamily="34" charset="0"/>
                          <a:ea typeface="Verdana" panose="020B0604030504040204" pitchFamily="34" charset="0"/>
                          <a:cs typeface="Verdana" panose="020B0604030504040204" pitchFamily="34" charset="0"/>
                        </a:rPr>
                        <a:t>-Cole &amp; Clarkson, 2009</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1"/>
                  </a:ext>
                </a:extLst>
              </a:tr>
              <a:tr h="557420">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Normal Saline Titrated</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200 ml/h 0.9% 1,000 ml</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To produce 200-300 mL/hr urine output</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Cleary et al, 2011</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Smoot et al, 2013</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2"/>
                  </a:ext>
                </a:extLst>
              </a:tr>
              <a:tr h="662425">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Normal Saline with Sodium Bicarbonate</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500 mL</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1 amp/L</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150 mL/hr</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000" b="1" dirty="0" err="1">
                          <a:effectLst/>
                          <a:latin typeface="Verdana" panose="020B0604030504040204" pitchFamily="34" charset="0"/>
                          <a:ea typeface="Verdana" panose="020B0604030504040204" pitchFamily="34" charset="0"/>
                          <a:cs typeface="Verdana" panose="020B0604030504040204" pitchFamily="34" charset="0"/>
                        </a:rPr>
                        <a:t>Gagliano</a:t>
                      </a:r>
                      <a:r>
                        <a:rPr lang="en-AU" sz="1000" b="1" dirty="0">
                          <a:effectLst/>
                          <a:latin typeface="Verdana" panose="020B0604030504040204" pitchFamily="34" charset="0"/>
                          <a:ea typeface="Verdana" panose="020B0604030504040204" pitchFamily="34" charset="0"/>
                          <a:cs typeface="Verdana" panose="020B0604030504040204" pitchFamily="34" charset="0"/>
                        </a:rPr>
                        <a:t> et al, 2009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err="1">
                          <a:effectLst/>
                          <a:latin typeface="Verdana" panose="020B0604030504040204" pitchFamily="34" charset="0"/>
                          <a:ea typeface="Verdana" panose="020B0604030504040204" pitchFamily="34" charset="0"/>
                          <a:cs typeface="Verdana" panose="020B0604030504040204" pitchFamily="34" charset="0"/>
                        </a:rPr>
                        <a:t>Moekel</a:t>
                      </a:r>
                      <a:r>
                        <a:rPr lang="en-AU" sz="1000" b="1" dirty="0">
                          <a:effectLst/>
                          <a:latin typeface="Verdana" panose="020B0604030504040204" pitchFamily="34" charset="0"/>
                          <a:ea typeface="Verdana" panose="020B0604030504040204" pitchFamily="34" charset="0"/>
                          <a:cs typeface="Verdana" panose="020B0604030504040204" pitchFamily="34" charset="0"/>
                        </a:rPr>
                        <a:t>-Cole &amp; Clarkson, 2009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err="1">
                          <a:effectLst/>
                          <a:latin typeface="Verdana" panose="020B0604030504040204" pitchFamily="34" charset="0"/>
                          <a:ea typeface="Verdana" panose="020B0604030504040204" pitchFamily="34" charset="0"/>
                          <a:cs typeface="Verdana" panose="020B0604030504040204" pitchFamily="34" charset="0"/>
                        </a:rPr>
                        <a:t>Moghtader</a:t>
                      </a:r>
                      <a:r>
                        <a:rPr lang="en-AU" sz="1000" b="1" dirty="0">
                          <a:effectLst/>
                          <a:latin typeface="Verdana" panose="020B0604030504040204" pitchFamily="34" charset="0"/>
                          <a:ea typeface="Verdana" panose="020B0604030504040204" pitchFamily="34" charset="0"/>
                          <a:cs typeface="Verdana" panose="020B0604030504040204" pitchFamily="34" charset="0"/>
                        </a:rPr>
                        <a:t> et al, 1997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3"/>
                  </a:ext>
                </a:extLst>
              </a:tr>
              <a:tr h="662425">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Sodium Chloride</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500 mL</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Gagliano et al, 2009</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4"/>
                  </a:ext>
                </a:extLst>
              </a:tr>
              <a:tr h="743225">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Isotonic Saline with Potassium Chloride</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200 mL/h isotonic saline with 20 </a:t>
                      </a:r>
                      <a:r>
                        <a:rPr lang="en-AU" sz="1000" b="1" dirty="0" err="1">
                          <a:effectLst/>
                          <a:latin typeface="Verdana" panose="020B0604030504040204" pitchFamily="34" charset="0"/>
                          <a:ea typeface="Verdana" panose="020B0604030504040204" pitchFamily="34" charset="0"/>
                          <a:cs typeface="Verdana" panose="020B0604030504040204" pitchFamily="34" charset="0"/>
                        </a:rPr>
                        <a:t>mEq</a:t>
                      </a:r>
                      <a:r>
                        <a:rPr lang="en-AU" sz="1000" b="1" dirty="0">
                          <a:effectLst/>
                          <a:latin typeface="Verdana" panose="020B0604030504040204" pitchFamily="34" charset="0"/>
                          <a:ea typeface="Verdana" panose="020B0604030504040204" pitchFamily="34" charset="0"/>
                          <a:cs typeface="Verdana" panose="020B0604030504040204" pitchFamily="34" charset="0"/>
                        </a:rPr>
                        <a:t> potassium chloride</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Kahanov et al, 2012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5"/>
                  </a:ext>
                </a:extLst>
              </a:tr>
              <a:tr h="1114838">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Fluid Not Specified</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Not available</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Felton et al, 2011</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Galvez et al, 2008 </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O’Connor et al, 2008</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Oh et al, 2012</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 Pearcy et al, 2013</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000" b="1" dirty="0">
                          <a:effectLst/>
                          <a:latin typeface="Verdana" panose="020B0604030504040204" pitchFamily="34" charset="0"/>
                          <a:ea typeface="Verdana" panose="020B0604030504040204" pitchFamily="34" charset="0"/>
                          <a:cs typeface="Verdana" panose="020B0604030504040204" pitchFamily="34" charset="0"/>
                        </a:rPr>
                        <a:t>Shelmadine et al, 2013</a:t>
                      </a:r>
                      <a:endParaRPr lang="en-US"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Oval 4"/>
          <p:cNvSpPr/>
          <p:nvPr/>
        </p:nvSpPr>
        <p:spPr>
          <a:xfrm>
            <a:off x="4366727" y="2080525"/>
            <a:ext cx="3853543" cy="474928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89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Fluid Replacement</a:t>
            </a:r>
          </a:p>
        </p:txBody>
      </p:sp>
      <p:sp>
        <p:nvSpPr>
          <p:cNvPr id="3" name="Content Placeholder 2"/>
          <p:cNvSpPr>
            <a:spLocks noGrp="1"/>
          </p:cNvSpPr>
          <p:nvPr>
            <p:ph idx="1"/>
          </p:nvPr>
        </p:nvSpPr>
        <p:spPr/>
        <p:txBody>
          <a:bodyPr>
            <a:normAutofit/>
          </a:bodyPr>
          <a:lstStyle/>
          <a:p>
            <a:r>
              <a:rPr lang="en-US" b="1" dirty="0"/>
              <a:t>Close monitoring </a:t>
            </a:r>
            <a:r>
              <a:rPr lang="en-US" dirty="0"/>
              <a:t>in the hospital setting</a:t>
            </a:r>
          </a:p>
          <a:p>
            <a:pPr lvl="1"/>
            <a:r>
              <a:rPr lang="en-US" dirty="0"/>
              <a:t>Goal of </a:t>
            </a:r>
            <a:r>
              <a:rPr lang="en-US" b="1" dirty="0"/>
              <a:t>preventing acute renal failure</a:t>
            </a:r>
          </a:p>
          <a:p>
            <a:r>
              <a:rPr lang="en-US" dirty="0"/>
              <a:t>A </a:t>
            </a:r>
            <a:r>
              <a:rPr lang="en-US" b="1" dirty="0"/>
              <a:t>urinary output goal of 200 mL/h, urine pH &gt;6.5, and plasma pH &lt;7.5 </a:t>
            </a:r>
            <a:r>
              <a:rPr lang="en-US" dirty="0"/>
              <a:t>should be achieved</a:t>
            </a:r>
          </a:p>
          <a:p>
            <a:pPr lvl="1"/>
            <a:r>
              <a:rPr lang="en-US" dirty="0"/>
              <a:t>Alkalization of urine </a:t>
            </a:r>
          </a:p>
          <a:p>
            <a:pPr lvl="2"/>
            <a:r>
              <a:rPr lang="en-US" b="1" dirty="0"/>
              <a:t>Protect the kidneys</a:t>
            </a:r>
          </a:p>
          <a:p>
            <a:r>
              <a:rPr lang="en-US" dirty="0"/>
              <a:t>Rapid alleviation of shock (hypovolemia and electrolyte/ acid-base balance)</a:t>
            </a:r>
          </a:p>
          <a:p>
            <a:pPr lvl="1"/>
            <a:r>
              <a:rPr lang="en-US" dirty="0"/>
              <a:t>Hyperkalemia and acidosis</a:t>
            </a:r>
          </a:p>
          <a:p>
            <a:r>
              <a:rPr lang="en-US" dirty="0"/>
              <a:t>Protection of muscle integrity </a:t>
            </a:r>
          </a:p>
          <a:p>
            <a:r>
              <a:rPr lang="en-US" dirty="0"/>
              <a:t>Revert/restore contractility to arterioles in injured muscles</a:t>
            </a:r>
          </a:p>
        </p:txBody>
      </p:sp>
      <p:sp>
        <p:nvSpPr>
          <p:cNvPr id="4" name="TextBox 3"/>
          <p:cNvSpPr txBox="1"/>
          <p:nvPr/>
        </p:nvSpPr>
        <p:spPr>
          <a:xfrm>
            <a:off x="7529805" y="6292229"/>
            <a:ext cx="3835281" cy="369332"/>
          </a:xfrm>
          <a:prstGeom prst="rect">
            <a:avLst/>
          </a:prstGeom>
          <a:noFill/>
        </p:spPr>
        <p:txBody>
          <a:bodyPr wrap="none" rtlCol="0">
            <a:spAutoFit/>
          </a:bodyPr>
          <a:lstStyle/>
          <a:p>
            <a:r>
              <a:rPr lang="en-US" dirty="0">
                <a:latin typeface="Arial" panose="020B0604020202020204" pitchFamily="34" charset="0"/>
                <a:ea typeface="Verdana" panose="020B0604030504040204" pitchFamily="34" charset="0"/>
                <a:cs typeface="Arial" panose="020B0604020202020204" pitchFamily="34" charset="0"/>
              </a:rPr>
              <a:t>Torres et al, 2015; Better et al, 2011</a:t>
            </a:r>
          </a:p>
        </p:txBody>
      </p:sp>
    </p:spTree>
    <p:extLst>
      <p:ext uri="{BB962C8B-B14F-4D97-AF65-F5344CB8AC3E}">
        <p14:creationId xmlns:p14="http://schemas.microsoft.com/office/powerpoint/2010/main" val="27726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Title 1">
            <a:extLst>
              <a:ext uri="{FF2B5EF4-FFF2-40B4-BE49-F238E27FC236}">
                <a16:creationId xmlns:a16="http://schemas.microsoft.com/office/drawing/2014/main" id="{A9ADAB9A-06B8-4501-9133-25DCB0925246}"/>
              </a:ext>
            </a:extLst>
          </p:cNvPr>
          <p:cNvSpPr txBox="1">
            <a:spLocks/>
          </p:cNvSpPr>
          <p:nvPr/>
        </p:nvSpPr>
        <p:spPr>
          <a:xfrm>
            <a:off x="1490145" y="2376862"/>
            <a:ext cx="2640646" cy="210427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a:lstStyle>
          <a:p>
            <a:pPr algn="ctr">
              <a:spcAft>
                <a:spcPts val="600"/>
              </a:spcAft>
            </a:pPr>
            <a:r>
              <a:rPr lang="en-US" sz="3000" cap="all" dirty="0">
                <a:solidFill>
                  <a:srgbClr val="FFFFFF"/>
                </a:solidFill>
                <a:latin typeface="+mj-lt"/>
                <a:ea typeface="+mj-ea"/>
                <a:cs typeface="+mj-cs"/>
              </a:rPr>
              <a:t>Session Objectives</a:t>
            </a: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525FB74-5A9A-42D4-8A20-5429B25D4B01}"/>
              </a:ext>
            </a:extLst>
          </p:cNvPr>
          <p:cNvSpPr>
            <a:spLocks noGrp="1"/>
          </p:cNvSpPr>
          <p:nvPr>
            <p:ph idx="1"/>
          </p:nvPr>
        </p:nvSpPr>
        <p:spPr>
          <a:xfrm>
            <a:off x="6096000" y="1051069"/>
            <a:ext cx="5142658" cy="5407212"/>
          </a:xfrm>
        </p:spPr>
        <p:txBody>
          <a:bodyPr vert="horz" lIns="91440" tIns="45720" rIns="91440" bIns="45720" rtlCol="0" anchor="ctr">
            <a:normAutofit/>
          </a:bodyPr>
          <a:lstStyle/>
          <a:p>
            <a:pPr marL="0" indent="0">
              <a:buClr>
                <a:schemeClr val="accent1">
                  <a:lumMod val="75000"/>
                </a:schemeClr>
              </a:buClr>
              <a:buNone/>
            </a:pPr>
            <a:r>
              <a:rPr lang="en-US" b="1" i="1" dirty="0"/>
              <a:t>At the conclusion of this course, you will be able to:</a:t>
            </a:r>
          </a:p>
          <a:p>
            <a:pPr>
              <a:buClr>
                <a:schemeClr val="accent1">
                  <a:lumMod val="75000"/>
                </a:schemeClr>
              </a:buClr>
            </a:pPr>
            <a:r>
              <a:rPr lang="en-US" dirty="0"/>
              <a:t>Differentiate between signs and symptoms</a:t>
            </a:r>
            <a:r>
              <a:rPr lang="en-US" b="1" i="1" dirty="0">
                <a:solidFill>
                  <a:schemeClr val="bg2">
                    <a:lumMod val="75000"/>
                  </a:schemeClr>
                </a:solidFill>
              </a:rPr>
              <a:t> </a:t>
            </a:r>
            <a:r>
              <a:rPr lang="en-US" dirty="0"/>
              <a:t>of Exertional Rhabdomyolysis and other conditions </a:t>
            </a:r>
          </a:p>
          <a:p>
            <a:pPr>
              <a:buClr>
                <a:schemeClr val="accent1">
                  <a:lumMod val="75000"/>
                </a:schemeClr>
              </a:buClr>
            </a:pPr>
            <a:r>
              <a:rPr lang="en-US" dirty="0"/>
              <a:t>Identify current effective intervention(s) for treatment of Exertional Rhabdomyolysis</a:t>
            </a:r>
          </a:p>
          <a:p>
            <a:pPr>
              <a:buClr>
                <a:schemeClr val="accent1">
                  <a:lumMod val="75000"/>
                </a:schemeClr>
              </a:buClr>
            </a:pPr>
            <a:r>
              <a:rPr lang="en-US" dirty="0"/>
              <a:t>Identify and incorporate appropriate rehabilitative activities for return to activity</a:t>
            </a:r>
          </a:p>
          <a:p>
            <a:pPr>
              <a:buClr>
                <a:schemeClr val="accent1">
                  <a:lumMod val="75000"/>
                </a:schemeClr>
              </a:buClr>
            </a:pPr>
            <a:endParaRPr lang="en-US" dirty="0"/>
          </a:p>
        </p:txBody>
      </p:sp>
    </p:spTree>
    <p:extLst>
      <p:ext uri="{BB962C8B-B14F-4D97-AF65-F5344CB8AC3E}">
        <p14:creationId xmlns:p14="http://schemas.microsoft.com/office/powerpoint/2010/main" val="2352244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9329734"/>
              </p:ext>
            </p:extLst>
          </p:nvPr>
        </p:nvGraphicFramePr>
        <p:xfrm>
          <a:off x="2242695" y="1618365"/>
          <a:ext cx="7187055" cy="5105647"/>
        </p:xfrm>
        <a:graphic>
          <a:graphicData uri="http://schemas.openxmlformats.org/drawingml/2006/table">
            <a:tbl>
              <a:tblPr firstRow="1" firstCol="1" bandRow="1">
                <a:tableStyleId>{5C22544A-7EE6-4342-B048-85BDC9FD1C3A}</a:tableStyleId>
              </a:tblPr>
              <a:tblGrid>
                <a:gridCol w="2071944">
                  <a:extLst>
                    <a:ext uri="{9D8B030D-6E8A-4147-A177-3AD203B41FA5}">
                      <a16:colId xmlns:a16="http://schemas.microsoft.com/office/drawing/2014/main" val="20000"/>
                    </a:ext>
                  </a:extLst>
                </a:gridCol>
                <a:gridCol w="712230">
                  <a:extLst>
                    <a:ext uri="{9D8B030D-6E8A-4147-A177-3AD203B41FA5}">
                      <a16:colId xmlns:a16="http://schemas.microsoft.com/office/drawing/2014/main" val="20001"/>
                    </a:ext>
                  </a:extLst>
                </a:gridCol>
                <a:gridCol w="1618707">
                  <a:extLst>
                    <a:ext uri="{9D8B030D-6E8A-4147-A177-3AD203B41FA5}">
                      <a16:colId xmlns:a16="http://schemas.microsoft.com/office/drawing/2014/main" val="20002"/>
                    </a:ext>
                  </a:extLst>
                </a:gridCol>
                <a:gridCol w="2784174">
                  <a:extLst>
                    <a:ext uri="{9D8B030D-6E8A-4147-A177-3AD203B41FA5}">
                      <a16:colId xmlns:a16="http://schemas.microsoft.com/office/drawing/2014/main" val="20003"/>
                    </a:ext>
                  </a:extLst>
                </a:gridCol>
              </a:tblGrid>
              <a:tr h="696873">
                <a:tc>
                  <a:txBody>
                    <a:bodyPr/>
                    <a:lstStyle/>
                    <a:p>
                      <a:pPr algn="ctr">
                        <a:spcAft>
                          <a:spcPts val="0"/>
                        </a:spcAft>
                      </a:pPr>
                      <a:endParaRPr lang="en-AU" sz="14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Citation</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endParaRPr lang="en-AU" sz="14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n</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endParaRPr lang="en-AU" sz="14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Number of Days Hospitalized</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endParaRPr lang="en-AU" sz="140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Number of Days to Return to Activity</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642465">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Cleary et al, 2007</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 </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1</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3</a:t>
                      </a:r>
                      <a:endParaRPr lang="en-US" sz="1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7</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1"/>
                  </a:ext>
                </a:extLst>
              </a:tr>
              <a:tr h="642465">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Cleary et al, 2011</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 </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1</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6</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90</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2"/>
                  </a:ext>
                </a:extLst>
              </a:tr>
              <a:tr h="642465">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Felton et al, 2011</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 </a:t>
                      </a:r>
                      <a:endParaRPr lang="en-US" sz="1400" b="1">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1</a:t>
                      </a:r>
                      <a:endParaRPr lang="en-US" sz="1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3</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14 – no activity</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28 – full RTA</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3"/>
                  </a:ext>
                </a:extLst>
              </a:tr>
              <a:tr h="856621">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err="1">
                          <a:effectLst/>
                          <a:latin typeface="Verdana" panose="020B0604030504040204" pitchFamily="34" charset="0"/>
                          <a:ea typeface="Verdana" panose="020B0604030504040204" pitchFamily="34" charset="0"/>
                          <a:cs typeface="Verdana" panose="020B0604030504040204" pitchFamily="34" charset="0"/>
                        </a:rPr>
                        <a:t>Moeckel</a:t>
                      </a:r>
                      <a:r>
                        <a:rPr lang="en-AU" sz="1400" dirty="0">
                          <a:effectLst/>
                          <a:latin typeface="Verdana" panose="020B0604030504040204" pitchFamily="34" charset="0"/>
                          <a:ea typeface="Verdana" panose="020B0604030504040204" pitchFamily="34" charset="0"/>
                          <a:cs typeface="Verdana" panose="020B0604030504040204" pitchFamily="34" charset="0"/>
                        </a:rPr>
                        <a:t>-Cole &amp; Clarkson, 2009</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 </a:t>
                      </a:r>
                      <a:endParaRPr lang="en-US" sz="1400" b="1">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1</a:t>
                      </a:r>
                      <a:endParaRPr lang="en-US" sz="1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8</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30</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4"/>
                  </a:ext>
                </a:extLst>
              </a:tr>
              <a:tr h="825726">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err="1">
                          <a:effectLst/>
                          <a:latin typeface="Verdana" panose="020B0604030504040204" pitchFamily="34" charset="0"/>
                          <a:ea typeface="Verdana" panose="020B0604030504040204" pitchFamily="34" charset="0"/>
                          <a:cs typeface="Verdana" panose="020B0604030504040204" pitchFamily="34" charset="0"/>
                        </a:rPr>
                        <a:t>Pearcey</a:t>
                      </a:r>
                      <a:r>
                        <a:rPr lang="en-AU" sz="1400" dirty="0">
                          <a:effectLst/>
                          <a:latin typeface="Verdana" panose="020B0604030504040204" pitchFamily="34" charset="0"/>
                          <a:ea typeface="Verdana" panose="020B0604030504040204" pitchFamily="34" charset="0"/>
                          <a:cs typeface="Verdana" panose="020B0604030504040204" pitchFamily="34" charset="0"/>
                        </a:rPr>
                        <a:t> et al, 2013</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 </a:t>
                      </a:r>
                      <a:endParaRPr lang="en-US" sz="1400" b="1">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1</a:t>
                      </a:r>
                      <a:endParaRPr lang="en-US" sz="1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5</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30</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5"/>
                  </a:ext>
                </a:extLst>
              </a:tr>
              <a:tr h="642465">
                <a:tc>
                  <a:txBody>
                    <a:bodyPr/>
                    <a:lstStyle/>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Smoot et al, 2013</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AU" sz="1400" dirty="0">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tx1"/>
                    </a:solidFill>
                  </a:tcPr>
                </a:tc>
                <a:tc>
                  <a:txBody>
                    <a:bodyPr/>
                    <a:lstStyle/>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 </a:t>
                      </a:r>
                      <a:endParaRPr lang="en-US" sz="1400" b="1">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13</a:t>
                      </a:r>
                      <a:endParaRPr lang="en-US" sz="1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Min = 4</a:t>
                      </a:r>
                      <a:endParaRPr lang="en-US" sz="1400" b="1">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Max = 6</a:t>
                      </a:r>
                      <a:endParaRPr lang="en-US" sz="1400" b="1">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AU" sz="1400" b="1">
                          <a:effectLst/>
                          <a:latin typeface="Verdana" panose="020B0604030504040204" pitchFamily="34" charset="0"/>
                          <a:ea typeface="Verdana" panose="020B0604030504040204" pitchFamily="34" charset="0"/>
                          <a:cs typeface="Verdana" panose="020B0604030504040204" pitchFamily="34" charset="0"/>
                        </a:rPr>
                        <a:t>Mean = 5</a:t>
                      </a:r>
                      <a:endParaRPr lang="en-US" sz="1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AU" sz="1400" b="1" dirty="0">
                          <a:effectLst/>
                          <a:latin typeface="Verdana" panose="020B0604030504040204" pitchFamily="34" charset="0"/>
                          <a:ea typeface="Verdana" panose="020B0604030504040204" pitchFamily="34" charset="0"/>
                          <a:cs typeface="Verdana" panose="020B0604030504040204" pitchFamily="34" charset="0"/>
                        </a:rPr>
                        <a:t>14-24</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Oval 4"/>
          <p:cNvSpPr/>
          <p:nvPr/>
        </p:nvSpPr>
        <p:spPr>
          <a:xfrm>
            <a:off x="6964299" y="2293776"/>
            <a:ext cx="2209800" cy="4495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7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Summary of Treatment</a:t>
            </a:r>
          </a:p>
        </p:txBody>
      </p:sp>
      <p:sp>
        <p:nvSpPr>
          <p:cNvPr id="3" name="Content Placeholder 2"/>
          <p:cNvSpPr>
            <a:spLocks noGrp="1"/>
          </p:cNvSpPr>
          <p:nvPr>
            <p:ph idx="1"/>
          </p:nvPr>
        </p:nvSpPr>
        <p:spPr/>
        <p:txBody>
          <a:bodyPr>
            <a:normAutofit fontScale="77500" lnSpcReduction="20000"/>
          </a:bodyPr>
          <a:lstStyle/>
          <a:p>
            <a:r>
              <a:rPr lang="en-US" b="1" dirty="0"/>
              <a:t>Varies by individual</a:t>
            </a:r>
          </a:p>
          <a:p>
            <a:pPr lvl="1"/>
            <a:r>
              <a:rPr lang="en-US" dirty="0"/>
              <a:t>CK values may change/go up in first few days</a:t>
            </a:r>
          </a:p>
          <a:p>
            <a:pPr lvl="2"/>
            <a:r>
              <a:rPr lang="en-US" dirty="0"/>
              <a:t>Continued testing needed</a:t>
            </a:r>
          </a:p>
          <a:p>
            <a:endParaRPr lang="en-US" dirty="0"/>
          </a:p>
          <a:p>
            <a:r>
              <a:rPr lang="en-US" dirty="0"/>
              <a:t>Amount and type of fluid replacement</a:t>
            </a:r>
          </a:p>
          <a:p>
            <a:endParaRPr lang="en-US" dirty="0"/>
          </a:p>
          <a:p>
            <a:r>
              <a:rPr lang="en-US" dirty="0"/>
              <a:t>Must treat early--avoid acute kidney injury (AKI)</a:t>
            </a:r>
          </a:p>
          <a:p>
            <a:pPr lvl="1"/>
            <a:r>
              <a:rPr lang="en-US" dirty="0"/>
              <a:t>AKI most common complication </a:t>
            </a:r>
          </a:p>
          <a:p>
            <a:pPr lvl="2"/>
            <a:r>
              <a:rPr lang="en-US" dirty="0"/>
              <a:t>Morbidity &amp; mortality</a:t>
            </a:r>
          </a:p>
          <a:p>
            <a:pPr lvl="2"/>
            <a:r>
              <a:rPr lang="en-US" dirty="0"/>
              <a:t>McMahon Score (Sn = 86%; </a:t>
            </a:r>
            <a:r>
              <a:rPr lang="en-US" dirty="0" err="1"/>
              <a:t>Sp</a:t>
            </a:r>
            <a:r>
              <a:rPr lang="en-US" dirty="0"/>
              <a:t> 68%)</a:t>
            </a:r>
          </a:p>
          <a:p>
            <a:pPr lvl="3"/>
            <a:r>
              <a:rPr lang="en-US" dirty="0"/>
              <a:t>Predictive of need for high volume fluid resuscitation, renal replacement therapy, and death</a:t>
            </a:r>
          </a:p>
          <a:p>
            <a:endParaRPr lang="en-US" dirty="0"/>
          </a:p>
          <a:p>
            <a:r>
              <a:rPr lang="en-US" dirty="0"/>
              <a:t>Time to recovery</a:t>
            </a:r>
          </a:p>
          <a:p>
            <a:pPr lvl="1"/>
            <a:r>
              <a:rPr lang="en-US" dirty="0"/>
              <a:t>Resolution of s/s</a:t>
            </a:r>
          </a:p>
          <a:p>
            <a:pPr lvl="1"/>
            <a:r>
              <a:rPr lang="en-US" dirty="0"/>
              <a:t>Return to activity</a:t>
            </a:r>
          </a:p>
        </p:txBody>
      </p:sp>
      <p:sp>
        <p:nvSpPr>
          <p:cNvPr id="4" name="TextBox 3">
            <a:extLst>
              <a:ext uri="{FF2B5EF4-FFF2-40B4-BE49-F238E27FC236}">
                <a16:creationId xmlns:a16="http://schemas.microsoft.com/office/drawing/2014/main" id="{52802FBE-1C0D-4004-3964-6CDB81F6E35F}"/>
              </a:ext>
            </a:extLst>
          </p:cNvPr>
          <p:cNvSpPr txBox="1"/>
          <p:nvPr/>
        </p:nvSpPr>
        <p:spPr>
          <a:xfrm>
            <a:off x="6989276" y="6278382"/>
            <a:ext cx="4517679" cy="369332"/>
          </a:xfrm>
          <a:prstGeom prst="rect">
            <a:avLst/>
          </a:prstGeom>
          <a:noFill/>
        </p:spPr>
        <p:txBody>
          <a:bodyPr wrap="square" rtlCol="0">
            <a:spAutoFit/>
          </a:bodyPr>
          <a:lstStyle/>
          <a:p>
            <a:r>
              <a:rPr lang="en-US" dirty="0" err="1">
                <a:latin typeface="Verdana" panose="020B0604030504040204" pitchFamily="34" charset="0"/>
                <a:ea typeface="Verdana" panose="020B0604030504040204" pitchFamily="34" charset="0"/>
                <a:cs typeface="Verdana" panose="020B0604030504040204" pitchFamily="34" charset="0"/>
              </a:rPr>
              <a:t>Schleich</a:t>
            </a:r>
            <a:r>
              <a:rPr lang="en-US" dirty="0">
                <a:latin typeface="Verdana" panose="020B0604030504040204" pitchFamily="34" charset="0"/>
                <a:ea typeface="Verdana" panose="020B0604030504040204" pitchFamily="34" charset="0"/>
                <a:cs typeface="Verdana" panose="020B0604030504040204" pitchFamily="34" charset="0"/>
              </a:rPr>
              <a:t> et al, 2022; Nye et al, 2021</a:t>
            </a:r>
          </a:p>
        </p:txBody>
      </p:sp>
    </p:spTree>
    <p:extLst>
      <p:ext uri="{BB962C8B-B14F-4D97-AF65-F5344CB8AC3E}">
        <p14:creationId xmlns:p14="http://schemas.microsoft.com/office/powerpoint/2010/main" val="2598393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ubtitle 4"/>
          <p:cNvSpPr>
            <a:spLocks noGrp="1"/>
          </p:cNvSpPr>
          <p:nvPr>
            <p:ph type="subTitle" idx="1"/>
          </p:nvPr>
        </p:nvSpPr>
        <p:spPr>
          <a:xfrm>
            <a:off x="7937524" y="2064730"/>
            <a:ext cx="2942706" cy="2728536"/>
          </a:xfrm>
        </p:spPr>
        <p:txBody>
          <a:bodyPr anchor="ctr">
            <a:normAutofit/>
          </a:bodyPr>
          <a:lstStyle/>
          <a:p>
            <a:r>
              <a:rPr lang="en-US" sz="2800">
                <a:solidFill>
                  <a:schemeClr val="tx2"/>
                </a:solidFill>
              </a:rPr>
              <a:t>What is the Evidence?</a:t>
            </a:r>
          </a:p>
        </p:txBody>
      </p:sp>
      <p:grpSp>
        <p:nvGrpSpPr>
          <p:cNvPr id="12" name="Group 11">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3" name="Oval 12">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p:cNvSpPr>
            <a:spLocks noGrp="1"/>
          </p:cNvSpPr>
          <p:nvPr>
            <p:ph type="ctrTitle"/>
          </p:nvPr>
        </p:nvSpPr>
        <p:spPr>
          <a:xfrm>
            <a:off x="1717507" y="1316890"/>
            <a:ext cx="4606394" cy="4224216"/>
          </a:xfrm>
        </p:spPr>
        <p:txBody>
          <a:bodyPr>
            <a:normAutofit/>
          </a:bodyPr>
          <a:lstStyle/>
          <a:p>
            <a:pPr algn="ctr"/>
            <a:r>
              <a:rPr lang="en-US" sz="4200" dirty="0">
                <a:solidFill>
                  <a:srgbClr val="FFFFFF"/>
                </a:solidFill>
              </a:rPr>
              <a:t>Recovery and RTA Following </a:t>
            </a:r>
            <a:br>
              <a:rPr lang="en-US" sz="4200" dirty="0">
                <a:solidFill>
                  <a:srgbClr val="FFFFFF"/>
                </a:solidFill>
              </a:rPr>
            </a:br>
            <a:r>
              <a:rPr lang="en-US" sz="4200" dirty="0">
                <a:solidFill>
                  <a:srgbClr val="FFFFFF"/>
                </a:solidFill>
              </a:rPr>
              <a:t>Exertional Rhabdomyolysis</a:t>
            </a:r>
          </a:p>
        </p:txBody>
      </p:sp>
      <p:sp>
        <p:nvSpPr>
          <p:cNvPr id="16" name="Rectangle 15">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696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ER Recurrence Risk</a:t>
            </a:r>
          </a:p>
        </p:txBody>
      </p:sp>
      <p:pic>
        <p:nvPicPr>
          <p:cNvPr id="4" name="Content Placeholder 3"/>
          <p:cNvPicPr>
            <a:picLocks noGrp="1" noChangeAspect="1"/>
          </p:cNvPicPr>
          <p:nvPr>
            <p:ph idx="1"/>
          </p:nvPr>
        </p:nvPicPr>
        <p:blipFill>
          <a:blip r:embed="rId3"/>
          <a:stretch>
            <a:fillRect/>
          </a:stretch>
        </p:blipFill>
        <p:spPr>
          <a:xfrm>
            <a:off x="1754388" y="1605008"/>
            <a:ext cx="8683223" cy="4951828"/>
          </a:xfrm>
          <a:prstGeom prst="rect">
            <a:avLst/>
          </a:prstGeom>
        </p:spPr>
      </p:pic>
      <p:sp>
        <p:nvSpPr>
          <p:cNvPr id="5" name="TextBox 4"/>
          <p:cNvSpPr txBox="1"/>
          <p:nvPr/>
        </p:nvSpPr>
        <p:spPr>
          <a:xfrm>
            <a:off x="7203071" y="6254480"/>
            <a:ext cx="3234540" cy="369332"/>
          </a:xfrm>
          <a:prstGeom prst="rect">
            <a:avLst/>
          </a:prstGeom>
          <a:noFill/>
        </p:spPr>
        <p:txBody>
          <a:bodyPr wrap="none" rtlCol="0">
            <a:spAutoFit/>
          </a:bodyPr>
          <a:lstStyle/>
          <a:p>
            <a:r>
              <a:rPr lang="en-US" dirty="0" err="1">
                <a:latin typeface="Verdana" panose="020B0604030504040204" pitchFamily="34" charset="0"/>
                <a:ea typeface="Verdana" panose="020B0604030504040204" pitchFamily="34" charset="0"/>
                <a:cs typeface="Verdana" panose="020B0604030504040204" pitchFamily="34" charset="0"/>
              </a:rPr>
              <a:t>Asplund</a:t>
            </a:r>
            <a:r>
              <a:rPr lang="en-US" dirty="0">
                <a:latin typeface="Verdana" panose="020B0604030504040204" pitchFamily="34" charset="0"/>
                <a:ea typeface="Verdana" panose="020B0604030504040204" pitchFamily="34" charset="0"/>
                <a:cs typeface="Verdana" panose="020B0604030504040204" pitchFamily="34" charset="0"/>
              </a:rPr>
              <a:t> &amp; O’Connor, 2016</a:t>
            </a:r>
          </a:p>
        </p:txBody>
      </p:sp>
    </p:spTree>
    <p:extLst>
      <p:ext uri="{BB962C8B-B14F-4D97-AF65-F5344CB8AC3E}">
        <p14:creationId xmlns:p14="http://schemas.microsoft.com/office/powerpoint/2010/main" val="180314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RTA</a:t>
            </a:r>
          </a:p>
        </p:txBody>
      </p:sp>
      <p:sp>
        <p:nvSpPr>
          <p:cNvPr id="3" name="Content Placeholder 2"/>
          <p:cNvSpPr>
            <a:spLocks noGrp="1"/>
          </p:cNvSpPr>
          <p:nvPr>
            <p:ph sz="half" idx="1"/>
          </p:nvPr>
        </p:nvSpPr>
        <p:spPr>
          <a:xfrm>
            <a:off x="1060559" y="2286000"/>
            <a:ext cx="4495800" cy="4572000"/>
          </a:xfrm>
        </p:spPr>
        <p:txBody>
          <a:bodyPr/>
          <a:lstStyle/>
          <a:p>
            <a:r>
              <a:rPr lang="en-US" dirty="0"/>
              <a:t>Continue history monitoring</a:t>
            </a:r>
          </a:p>
          <a:p>
            <a:pPr lvl="1"/>
            <a:r>
              <a:rPr lang="en-US" dirty="0"/>
              <a:t>No muscle p!</a:t>
            </a:r>
          </a:p>
          <a:p>
            <a:pPr lvl="1"/>
            <a:r>
              <a:rPr lang="en-US" dirty="0"/>
              <a:t>No flu like s/s</a:t>
            </a:r>
          </a:p>
          <a:p>
            <a:pPr lvl="1"/>
            <a:r>
              <a:rPr lang="en-US" dirty="0"/>
              <a:t>Normal values</a:t>
            </a:r>
          </a:p>
          <a:p>
            <a:pPr lvl="2"/>
            <a:r>
              <a:rPr lang="en-US" dirty="0"/>
              <a:t>Blood CK</a:t>
            </a:r>
          </a:p>
          <a:p>
            <a:pPr lvl="2"/>
            <a:r>
              <a:rPr lang="en-US" dirty="0"/>
              <a:t>Urine CK</a:t>
            </a:r>
          </a:p>
          <a:p>
            <a:pPr lvl="2"/>
            <a:r>
              <a:rPr lang="en-US" dirty="0"/>
              <a:t>Myoglobin</a:t>
            </a:r>
          </a:p>
          <a:p>
            <a:pPr lvl="2"/>
            <a:r>
              <a:rPr lang="en-US" dirty="0"/>
              <a:t>2-3 days prior</a:t>
            </a:r>
          </a:p>
          <a:p>
            <a:pPr lvl="1"/>
            <a:r>
              <a:rPr lang="en-US" dirty="0"/>
              <a:t>Hydrated</a:t>
            </a:r>
          </a:p>
        </p:txBody>
      </p:sp>
      <p:pic>
        <p:nvPicPr>
          <p:cNvPr id="5" name="Content Placeholder 4"/>
          <p:cNvPicPr>
            <a:picLocks noGrp="1" noChangeAspect="1"/>
          </p:cNvPicPr>
          <p:nvPr>
            <p:ph sz="half" idx="2"/>
          </p:nvPr>
        </p:nvPicPr>
        <p:blipFill>
          <a:blip r:embed="rId3"/>
          <a:stretch>
            <a:fillRect/>
          </a:stretch>
        </p:blipFill>
        <p:spPr>
          <a:xfrm>
            <a:off x="6161103" y="2538162"/>
            <a:ext cx="5189088" cy="2225863"/>
          </a:xfrm>
          <a:prstGeom prst="rect">
            <a:avLst/>
          </a:prstGeom>
          <a:ln>
            <a:solidFill>
              <a:schemeClr val="accent1"/>
            </a:solidFill>
          </a:ln>
        </p:spPr>
      </p:pic>
    </p:spTree>
    <p:extLst>
      <p:ext uri="{BB962C8B-B14F-4D97-AF65-F5344CB8AC3E}">
        <p14:creationId xmlns:p14="http://schemas.microsoft.com/office/powerpoint/2010/main" val="486778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RTA</a:t>
            </a:r>
          </a:p>
        </p:txBody>
      </p:sp>
      <p:sp>
        <p:nvSpPr>
          <p:cNvPr id="3" name="Content Placeholder 2"/>
          <p:cNvSpPr>
            <a:spLocks noGrp="1"/>
          </p:cNvSpPr>
          <p:nvPr>
            <p:ph sz="half" idx="1"/>
          </p:nvPr>
        </p:nvSpPr>
        <p:spPr/>
        <p:txBody>
          <a:bodyPr/>
          <a:lstStyle/>
          <a:p>
            <a:r>
              <a:rPr lang="en-US" dirty="0"/>
              <a:t>Mild physical activity</a:t>
            </a:r>
          </a:p>
          <a:p>
            <a:r>
              <a:rPr lang="en-US" dirty="0"/>
              <a:t>Re-acclimatize</a:t>
            </a:r>
          </a:p>
          <a:p>
            <a:r>
              <a:rPr lang="en-US" dirty="0"/>
              <a:t>Monitor blood and urine values</a:t>
            </a:r>
          </a:p>
        </p:txBody>
      </p:sp>
      <p:sp>
        <p:nvSpPr>
          <p:cNvPr id="4" name="Content Placeholder 3"/>
          <p:cNvSpPr>
            <a:spLocks noGrp="1"/>
          </p:cNvSpPr>
          <p:nvPr>
            <p:ph sz="half" idx="2"/>
          </p:nvPr>
        </p:nvSpPr>
        <p:spPr/>
        <p:txBody>
          <a:bodyPr/>
          <a:lstStyle/>
          <a:p>
            <a:r>
              <a:rPr lang="en-US" dirty="0"/>
              <a:t>Avoid</a:t>
            </a:r>
          </a:p>
          <a:p>
            <a:pPr lvl="1"/>
            <a:r>
              <a:rPr lang="en-US" dirty="0"/>
              <a:t>Extreme environments</a:t>
            </a:r>
          </a:p>
          <a:p>
            <a:pPr lvl="1"/>
            <a:r>
              <a:rPr lang="en-US" dirty="0"/>
              <a:t>Eccentric activity</a:t>
            </a:r>
          </a:p>
          <a:p>
            <a:pPr lvl="1"/>
            <a:r>
              <a:rPr lang="en-US" dirty="0"/>
              <a:t>Downhill walk/running</a:t>
            </a:r>
          </a:p>
          <a:p>
            <a:pPr lvl="1"/>
            <a:r>
              <a:rPr lang="en-US" dirty="0"/>
              <a:t>Weight training</a:t>
            </a:r>
          </a:p>
          <a:p>
            <a:r>
              <a:rPr lang="en-US" dirty="0"/>
              <a:t>Ensure slow progression</a:t>
            </a:r>
          </a:p>
        </p:txBody>
      </p:sp>
      <p:pic>
        <p:nvPicPr>
          <p:cNvPr id="5" name="Picture 4"/>
          <p:cNvPicPr>
            <a:picLocks noChangeAspect="1"/>
          </p:cNvPicPr>
          <p:nvPr/>
        </p:nvPicPr>
        <p:blipFill>
          <a:blip r:embed="rId3"/>
          <a:stretch>
            <a:fillRect/>
          </a:stretch>
        </p:blipFill>
        <p:spPr>
          <a:xfrm>
            <a:off x="2646624" y="4127863"/>
            <a:ext cx="2992176" cy="2042160"/>
          </a:xfrm>
          <a:prstGeom prst="rect">
            <a:avLst/>
          </a:prstGeom>
        </p:spPr>
      </p:pic>
    </p:spTree>
    <p:extLst>
      <p:ext uri="{BB962C8B-B14F-4D97-AF65-F5344CB8AC3E}">
        <p14:creationId xmlns:p14="http://schemas.microsoft.com/office/powerpoint/2010/main" val="1335384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21752" y="2609364"/>
            <a:ext cx="3200400" cy="2133600"/>
          </a:xfrm>
          <a:prstGeom prst="rect">
            <a:avLst/>
          </a:prstGeom>
        </p:spPr>
      </p:pic>
      <p:sp>
        <p:nvSpPr>
          <p:cNvPr id="2" name="Title 1"/>
          <p:cNvSpPr>
            <a:spLocks noGrp="1"/>
          </p:cNvSpPr>
          <p:nvPr>
            <p:ph type="title"/>
          </p:nvPr>
        </p:nvSpPr>
        <p:spPr/>
        <p:txBody>
          <a:bodyPr/>
          <a:lstStyle/>
          <a:p>
            <a:r>
              <a:rPr lang="en-US" dirty="0"/>
              <a:t>Recommendations for RTA</a:t>
            </a:r>
          </a:p>
        </p:txBody>
      </p:sp>
      <p:sp>
        <p:nvSpPr>
          <p:cNvPr id="3" name="Content Placeholder 2"/>
          <p:cNvSpPr>
            <a:spLocks noGrp="1"/>
          </p:cNvSpPr>
          <p:nvPr>
            <p:ph idx="1"/>
          </p:nvPr>
        </p:nvSpPr>
        <p:spPr/>
        <p:txBody>
          <a:bodyPr>
            <a:normAutofit/>
          </a:bodyPr>
          <a:lstStyle/>
          <a:p>
            <a:r>
              <a:rPr lang="en-US" dirty="0"/>
              <a:t>Reconditioning Program</a:t>
            </a:r>
          </a:p>
          <a:p>
            <a:pPr lvl="1"/>
            <a:r>
              <a:rPr lang="en-US" dirty="0"/>
              <a:t>Monitored by Athletic Trainer </a:t>
            </a:r>
          </a:p>
          <a:p>
            <a:endParaRPr lang="en-US" dirty="0"/>
          </a:p>
          <a:p>
            <a:r>
              <a:rPr lang="en-US" dirty="0"/>
              <a:t>Individualized</a:t>
            </a:r>
          </a:p>
          <a:p>
            <a:pPr lvl="1"/>
            <a:r>
              <a:rPr lang="en-US" dirty="0"/>
              <a:t>Extent of muscle injury</a:t>
            </a:r>
          </a:p>
          <a:p>
            <a:pPr lvl="1"/>
            <a:r>
              <a:rPr lang="en-US" dirty="0"/>
              <a:t>Pre-incident level of fitness</a:t>
            </a:r>
          </a:p>
          <a:p>
            <a:pPr lvl="1"/>
            <a:r>
              <a:rPr lang="en-US" dirty="0"/>
              <a:t>Previous training experience</a:t>
            </a:r>
          </a:p>
          <a:p>
            <a:pPr lvl="2"/>
            <a:r>
              <a:rPr lang="en-US" dirty="0"/>
              <a:t>Especially weight training</a:t>
            </a:r>
          </a:p>
          <a:p>
            <a:pPr lvl="2"/>
            <a:r>
              <a:rPr lang="en-US" dirty="0"/>
              <a:t>Eccentrics</a:t>
            </a:r>
          </a:p>
          <a:p>
            <a:pPr lvl="2"/>
            <a:endParaRPr lang="en-US" dirty="0"/>
          </a:p>
          <a:p>
            <a:pPr lvl="1"/>
            <a:r>
              <a:rPr lang="en-US" dirty="0"/>
              <a:t>15-weeks recommended (currently!)</a:t>
            </a:r>
          </a:p>
          <a:p>
            <a:pPr lvl="2"/>
            <a:r>
              <a:rPr lang="en-US" dirty="0"/>
              <a:t>Includes general recovery and RTA program</a:t>
            </a:r>
          </a:p>
        </p:txBody>
      </p:sp>
    </p:spTree>
    <p:extLst>
      <p:ext uri="{BB962C8B-B14F-4D97-AF65-F5344CB8AC3E}">
        <p14:creationId xmlns:p14="http://schemas.microsoft.com/office/powerpoint/2010/main" val="2215238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6628C4-F314-4080-8D76-BCABDD6BC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0" y="484632"/>
            <a:ext cx="5942120" cy="1609344"/>
          </a:xfrm>
          <a:ln>
            <a:noFill/>
          </a:ln>
        </p:spPr>
        <p:txBody>
          <a:bodyPr>
            <a:normAutofit/>
          </a:bodyPr>
          <a:lstStyle/>
          <a:p>
            <a:r>
              <a:rPr lang="en-US" sz="4000" dirty="0"/>
              <a:t>RTA Recommendations</a:t>
            </a:r>
          </a:p>
        </p:txBody>
      </p:sp>
      <p:pic>
        <p:nvPicPr>
          <p:cNvPr id="4" name="Picture 3">
            <a:extLst>
              <a:ext uri="{FF2B5EF4-FFF2-40B4-BE49-F238E27FC236}">
                <a16:creationId xmlns:a16="http://schemas.microsoft.com/office/drawing/2014/main" id="{8CE70865-BE2C-A341-28E9-AC160276323F}"/>
              </a:ext>
            </a:extLst>
          </p:cNvPr>
          <p:cNvPicPr>
            <a:picLocks noChangeAspect="1"/>
          </p:cNvPicPr>
          <p:nvPr/>
        </p:nvPicPr>
        <p:blipFill>
          <a:blip r:embed="rId5"/>
          <a:stretch>
            <a:fillRect/>
          </a:stretch>
        </p:blipFill>
        <p:spPr>
          <a:xfrm>
            <a:off x="633999" y="1740628"/>
            <a:ext cx="5112461" cy="3387005"/>
          </a:xfrm>
          <a:prstGeom prst="rect">
            <a:avLst/>
          </a:prstGeom>
        </p:spPr>
      </p:pic>
      <p:sp>
        <p:nvSpPr>
          <p:cNvPr id="3" name="Content Placeholder 2"/>
          <p:cNvSpPr>
            <a:spLocks noGrp="1"/>
          </p:cNvSpPr>
          <p:nvPr>
            <p:ph idx="1"/>
          </p:nvPr>
        </p:nvSpPr>
        <p:spPr>
          <a:xfrm>
            <a:off x="6400799" y="2121408"/>
            <a:ext cx="5299585" cy="4050792"/>
          </a:xfrm>
        </p:spPr>
        <p:txBody>
          <a:bodyPr>
            <a:normAutofit/>
          </a:bodyPr>
          <a:lstStyle/>
          <a:p>
            <a:r>
              <a:rPr lang="en-US" sz="1800" dirty="0"/>
              <a:t>Aquatic therapy</a:t>
            </a:r>
          </a:p>
          <a:p>
            <a:pPr lvl="1"/>
            <a:r>
              <a:rPr lang="en-US" dirty="0"/>
              <a:t>Reduced eccentric load</a:t>
            </a:r>
          </a:p>
          <a:p>
            <a:pPr lvl="1"/>
            <a:endParaRPr lang="en-US" dirty="0"/>
          </a:p>
          <a:p>
            <a:r>
              <a:rPr lang="en-US" sz="1800" dirty="0"/>
              <a:t>Gradual increase to land activity</a:t>
            </a:r>
          </a:p>
          <a:p>
            <a:pPr lvl="1"/>
            <a:r>
              <a:rPr lang="en-US" dirty="0"/>
              <a:t>Slow progression to weight training</a:t>
            </a:r>
          </a:p>
          <a:p>
            <a:pPr lvl="1"/>
            <a:r>
              <a:rPr lang="en-US" dirty="0"/>
              <a:t>Use 1-RM as guide</a:t>
            </a:r>
          </a:p>
        </p:txBody>
      </p:sp>
      <p:grpSp>
        <p:nvGrpSpPr>
          <p:cNvPr id="18" name="Group 10">
            <a:extLst>
              <a:ext uri="{FF2B5EF4-FFF2-40B4-BE49-F238E27FC236}">
                <a16:creationId xmlns:a16="http://schemas.microsoft.com/office/drawing/2014/main" id="{AC051C96-CCC6-4B6F-804C-54DDBDD6A7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E4E8D1A-E723-4074-A77C-129268478A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2">
              <a:extLst>
                <a:ext uri="{FF2B5EF4-FFF2-40B4-BE49-F238E27FC236}">
                  <a16:creationId xmlns:a16="http://schemas.microsoft.com/office/drawing/2014/main" id="{A92EF4C7-EA57-4269-959A-1BF8E9B48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36250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RTA</a:t>
            </a:r>
          </a:p>
        </p:txBody>
      </p:sp>
      <p:sp>
        <p:nvSpPr>
          <p:cNvPr id="3" name="Content Placeholder 2"/>
          <p:cNvSpPr>
            <a:spLocks noGrp="1"/>
          </p:cNvSpPr>
          <p:nvPr>
            <p:ph idx="1"/>
          </p:nvPr>
        </p:nvSpPr>
        <p:spPr/>
        <p:txBody>
          <a:bodyPr>
            <a:normAutofit/>
          </a:bodyPr>
          <a:lstStyle/>
          <a:p>
            <a:r>
              <a:rPr lang="en-US" dirty="0"/>
              <a:t>For weight training</a:t>
            </a:r>
          </a:p>
          <a:p>
            <a:r>
              <a:rPr lang="en-US" dirty="0"/>
              <a:t>Low intensity </a:t>
            </a:r>
          </a:p>
          <a:p>
            <a:pPr lvl="1"/>
            <a:r>
              <a:rPr lang="en-US" dirty="0"/>
              <a:t>&lt;67% 1-RM</a:t>
            </a:r>
          </a:p>
          <a:p>
            <a:pPr lvl="1"/>
            <a:r>
              <a:rPr lang="en-US" dirty="0"/>
              <a:t>High reps (12-20)</a:t>
            </a:r>
          </a:p>
          <a:p>
            <a:r>
              <a:rPr lang="en-US" dirty="0"/>
              <a:t>Moderate level </a:t>
            </a:r>
          </a:p>
          <a:p>
            <a:pPr lvl="1"/>
            <a:r>
              <a:rPr lang="en-US" dirty="0"/>
              <a:t>67-75% 1-RM</a:t>
            </a:r>
          </a:p>
          <a:p>
            <a:pPr lvl="1"/>
            <a:r>
              <a:rPr lang="en-US" dirty="0"/>
              <a:t>Low reps (2-8)</a:t>
            </a:r>
          </a:p>
          <a:p>
            <a:r>
              <a:rPr lang="en-US" dirty="0"/>
              <a:t>Strength-power intensity </a:t>
            </a:r>
          </a:p>
          <a:p>
            <a:pPr lvl="1"/>
            <a:r>
              <a:rPr lang="en-US" dirty="0"/>
              <a:t>75-90% 1-RM</a:t>
            </a:r>
          </a:p>
          <a:p>
            <a:pPr lvl="1"/>
            <a:r>
              <a:rPr lang="en-US" dirty="0"/>
              <a:t>Low reps (2-8)</a:t>
            </a:r>
          </a:p>
          <a:p>
            <a:endParaRPr lang="en-US" dirty="0"/>
          </a:p>
        </p:txBody>
      </p:sp>
      <p:pic>
        <p:nvPicPr>
          <p:cNvPr id="4" name="Picture 3"/>
          <p:cNvPicPr>
            <a:picLocks noChangeAspect="1"/>
          </p:cNvPicPr>
          <p:nvPr/>
        </p:nvPicPr>
        <p:blipFill>
          <a:blip r:embed="rId3"/>
          <a:stretch>
            <a:fillRect/>
          </a:stretch>
        </p:blipFill>
        <p:spPr>
          <a:xfrm>
            <a:off x="6553200" y="2590801"/>
            <a:ext cx="3562350" cy="2008559"/>
          </a:xfrm>
          <a:prstGeom prst="rect">
            <a:avLst/>
          </a:prstGeom>
        </p:spPr>
      </p:pic>
      <p:sp>
        <p:nvSpPr>
          <p:cNvPr id="5" name="TextBox 4"/>
          <p:cNvSpPr txBox="1"/>
          <p:nvPr/>
        </p:nvSpPr>
        <p:spPr>
          <a:xfrm>
            <a:off x="3024486" y="5468057"/>
            <a:ext cx="6143028" cy="923330"/>
          </a:xfrm>
          <a:prstGeom prst="rect">
            <a:avLst/>
          </a:prstGeom>
          <a:noFill/>
        </p:spPr>
        <p:txBody>
          <a:bodyPr wrap="none" rtlCol="0">
            <a:spAutoFit/>
          </a:bodyPr>
          <a:lstStyle/>
          <a:p>
            <a:pPr algn="ctr"/>
            <a:r>
              <a:rPr lang="en-US" b="1" i="1" dirty="0">
                <a:solidFill>
                  <a:srgbClr val="00B0F0"/>
                </a:solidFill>
                <a:latin typeface="Verdana" panose="020B0604030504040204" pitchFamily="34" charset="0"/>
                <a:ea typeface="Verdana" panose="020B0604030504040204" pitchFamily="34" charset="0"/>
                <a:cs typeface="Verdana" panose="020B0604030504040204" pitchFamily="34" charset="0"/>
              </a:rPr>
              <a:t>No increase in muscle soreness!!</a:t>
            </a:r>
          </a:p>
          <a:p>
            <a:pPr algn="ctr"/>
            <a:r>
              <a:rPr lang="en-US" b="1" i="1" dirty="0">
                <a:solidFill>
                  <a:srgbClr val="00B0F0"/>
                </a:solidFill>
                <a:latin typeface="Verdana" panose="020B0604030504040204" pitchFamily="34" charset="0"/>
                <a:ea typeface="Verdana" panose="020B0604030504040204" pitchFamily="34" charset="0"/>
                <a:cs typeface="Verdana" panose="020B0604030504040204" pitchFamily="34" charset="0"/>
              </a:rPr>
              <a:t>In general, perform for two consecutive days </a:t>
            </a:r>
          </a:p>
          <a:p>
            <a:pPr algn="ctr"/>
            <a:r>
              <a:rPr lang="en-US" b="1" i="1" dirty="0">
                <a:solidFill>
                  <a:srgbClr val="00B0F0"/>
                </a:solidFill>
                <a:latin typeface="Verdana" panose="020B0604030504040204" pitchFamily="34" charset="0"/>
                <a:ea typeface="Verdana" panose="020B0604030504040204" pitchFamily="34" charset="0"/>
                <a:cs typeface="Verdana" panose="020B0604030504040204" pitchFamily="34" charset="0"/>
              </a:rPr>
              <a:t>before considering moving to next step.</a:t>
            </a:r>
          </a:p>
        </p:txBody>
      </p:sp>
    </p:spTree>
    <p:extLst>
      <p:ext uri="{BB962C8B-B14F-4D97-AF65-F5344CB8AC3E}">
        <p14:creationId xmlns:p14="http://schemas.microsoft.com/office/powerpoint/2010/main" val="26905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03765028"/>
              </p:ext>
            </p:extLst>
          </p:nvPr>
        </p:nvGraphicFramePr>
        <p:xfrm>
          <a:off x="2258008" y="216034"/>
          <a:ext cx="8001000" cy="6172198"/>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437023">
                <a:tc>
                  <a:txBody>
                    <a:bodyPr/>
                    <a:lstStyle/>
                    <a:p>
                      <a:r>
                        <a:rPr lang="en-US" dirty="0">
                          <a:latin typeface="Verdana" panose="020B0604030504040204" pitchFamily="34" charset="0"/>
                          <a:ea typeface="Verdana" panose="020B0604030504040204" pitchFamily="34" charset="0"/>
                          <a:cs typeface="Verdana" panose="020B0604030504040204" pitchFamily="34" charset="0"/>
                        </a:rPr>
                        <a:t>RTA for Low Risk Individuals</a:t>
                      </a:r>
                    </a:p>
                  </a:txBody>
                  <a:tcPr/>
                </a:tc>
                <a:extLst>
                  <a:ext uri="{0D108BD9-81ED-4DB2-BD59-A6C34878D82A}">
                    <a16:rowId xmlns:a16="http://schemas.microsoft.com/office/drawing/2014/main" val="10000"/>
                  </a:ext>
                </a:extLst>
              </a:tr>
              <a:tr h="437023">
                <a:tc>
                  <a:txBody>
                    <a:bodyPr/>
                    <a:lstStyle/>
                    <a:p>
                      <a:r>
                        <a:rPr lang="en-US" dirty="0">
                          <a:latin typeface="Verdana" panose="020B0604030504040204" pitchFamily="34" charset="0"/>
                          <a:ea typeface="Verdana" panose="020B0604030504040204" pitchFamily="34" charset="0"/>
                          <a:cs typeface="Verdana" panose="020B0604030504040204" pitchFamily="34" charset="0"/>
                        </a:rPr>
                        <a:t>Phase I</a:t>
                      </a:r>
                    </a:p>
                  </a:txBody>
                  <a:tcPr/>
                </a:tc>
                <a:extLst>
                  <a:ext uri="{0D108BD9-81ED-4DB2-BD59-A6C34878D82A}">
                    <a16:rowId xmlns:a16="http://schemas.microsoft.com/office/drawing/2014/main" val="10001"/>
                  </a:ext>
                </a:extLst>
              </a:tr>
              <a:tr h="1077590">
                <a:tc>
                  <a:txBody>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72</a:t>
                      </a:r>
                      <a:r>
                        <a:rPr lang="en-US" baseline="0" dirty="0">
                          <a:latin typeface="Verdana" panose="020B0604030504040204" pitchFamily="34" charset="0"/>
                          <a:ea typeface="Verdana" panose="020B0604030504040204" pitchFamily="34" charset="0"/>
                          <a:cs typeface="Verdana" panose="020B0604030504040204" pitchFamily="34" charset="0"/>
                        </a:rPr>
                        <a:t> hours rest and significant hydration</a:t>
                      </a:r>
                    </a:p>
                    <a:p>
                      <a:pPr marL="285750" indent="-285750">
                        <a:buFont typeface="Arial" panose="020B0604020202020204" pitchFamily="34" charset="0"/>
                        <a:buChar char="•"/>
                      </a:pPr>
                      <a:r>
                        <a:rPr lang="en-US" baseline="0" dirty="0">
                          <a:latin typeface="Verdana" panose="020B0604030504040204" pitchFamily="34" charset="0"/>
                          <a:ea typeface="Verdana" panose="020B0604030504040204" pitchFamily="34" charset="0"/>
                          <a:cs typeface="Verdana" panose="020B0604030504040204" pitchFamily="34" charset="0"/>
                        </a:rPr>
                        <a:t>8 hours of sleep per night</a:t>
                      </a:r>
                    </a:p>
                    <a:p>
                      <a:pPr marL="285750" indent="-285750">
                        <a:buFont typeface="Arial" panose="020B0604020202020204" pitchFamily="34" charset="0"/>
                        <a:buChar char="•"/>
                      </a:pPr>
                      <a:r>
                        <a:rPr lang="en-US" baseline="0" dirty="0">
                          <a:latin typeface="Verdana" panose="020B0604030504040204" pitchFamily="34" charset="0"/>
                          <a:ea typeface="Verdana" panose="020B0604030504040204" pitchFamily="34" charset="0"/>
                          <a:cs typeface="Verdana" panose="020B0604030504040204" pitchFamily="34" charset="0"/>
                        </a:rPr>
                        <a:t>No heat exposure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437023">
                <a:tc>
                  <a:txBody>
                    <a:bodyPr/>
                    <a:lstStyle/>
                    <a:p>
                      <a:r>
                        <a:rPr lang="en-US" dirty="0">
                          <a:latin typeface="Verdana" panose="020B0604030504040204" pitchFamily="34" charset="0"/>
                          <a:ea typeface="Verdana" panose="020B0604030504040204" pitchFamily="34" charset="0"/>
                          <a:cs typeface="Verdana" panose="020B0604030504040204" pitchFamily="34" charset="0"/>
                        </a:rPr>
                        <a:t>At 72 Hours</a:t>
                      </a:r>
                    </a:p>
                  </a:txBody>
                  <a:tcPr/>
                </a:tc>
                <a:extLst>
                  <a:ext uri="{0D108BD9-81ED-4DB2-BD59-A6C34878D82A}">
                    <a16:rowId xmlns:a16="http://schemas.microsoft.com/office/drawing/2014/main" val="10003"/>
                  </a:ext>
                </a:extLst>
              </a:tr>
              <a:tr h="1077590">
                <a:tc>
                  <a:txBody>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If CK &lt;</a:t>
                      </a:r>
                      <a:r>
                        <a:rPr lang="en-US" baseline="0" dirty="0">
                          <a:latin typeface="Verdana" panose="020B0604030504040204" pitchFamily="34" charset="0"/>
                          <a:ea typeface="Verdana" panose="020B0604030504040204" pitchFamily="34" charset="0"/>
                          <a:cs typeface="Verdana" panose="020B0604030504040204" pitchFamily="34" charset="0"/>
                        </a:rPr>
                        <a:t> 5 x upper limit normal AND urine cleared, ok to go to P2</a:t>
                      </a:r>
                    </a:p>
                    <a:p>
                      <a:pPr marL="285750" indent="-285750">
                        <a:buFont typeface="Arial" panose="020B0604020202020204" pitchFamily="34" charset="0"/>
                        <a:buChar char="•"/>
                      </a:pPr>
                      <a:r>
                        <a:rPr lang="en-US" baseline="0" dirty="0">
                          <a:latin typeface="Verdana" panose="020B0604030504040204" pitchFamily="34" charset="0"/>
                          <a:ea typeface="Verdana" panose="020B0604030504040204" pitchFamily="34" charset="0"/>
                          <a:cs typeface="Verdana" panose="020B0604030504040204" pitchFamily="34" charset="0"/>
                        </a:rPr>
                        <a:t>If CK or urine is abnormal, follow up every 72 hours until clear</a:t>
                      </a:r>
                    </a:p>
                    <a:p>
                      <a:pPr marL="285750" indent="-285750">
                        <a:buFont typeface="Arial" panose="020B0604020202020204" pitchFamily="34" charset="0"/>
                        <a:buChar char="•"/>
                      </a:pPr>
                      <a:r>
                        <a:rPr lang="en-US" baseline="0" dirty="0">
                          <a:latin typeface="Verdana" panose="020B0604030504040204" pitchFamily="34" charset="0"/>
                          <a:ea typeface="Verdana" panose="020B0604030504040204" pitchFamily="34" charset="0"/>
                          <a:cs typeface="Verdana" panose="020B0604030504040204" pitchFamily="34" charset="0"/>
                        </a:rPr>
                        <a:t>If CK or urine is abnormal at 2 weeks, seek further evaluation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437023">
                <a:tc>
                  <a:txBody>
                    <a:bodyPr/>
                    <a:lstStyle/>
                    <a:p>
                      <a:r>
                        <a:rPr lang="en-US" dirty="0">
                          <a:latin typeface="Verdana" panose="020B0604030504040204" pitchFamily="34" charset="0"/>
                          <a:ea typeface="Verdana" panose="020B0604030504040204" pitchFamily="34" charset="0"/>
                          <a:cs typeface="Verdana" panose="020B0604030504040204" pitchFamily="34" charset="0"/>
                        </a:rPr>
                        <a:t>Phase 2</a:t>
                      </a:r>
                    </a:p>
                  </a:txBody>
                  <a:tcPr/>
                </a:tc>
                <a:extLst>
                  <a:ext uri="{0D108BD9-81ED-4DB2-BD59-A6C34878D82A}">
                    <a16:rowId xmlns:a16="http://schemas.microsoft.com/office/drawing/2014/main" val="10005"/>
                  </a:ext>
                </a:extLst>
              </a:tr>
              <a:tr h="1077590">
                <a:tc>
                  <a:txBody>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Begin light activities at own pace and distance (1 week)</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If no symptoms, move to P3</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If</a:t>
                      </a:r>
                      <a:r>
                        <a:rPr lang="en-US" baseline="0" dirty="0">
                          <a:latin typeface="Verdana" panose="020B0604030504040204" pitchFamily="34" charset="0"/>
                          <a:ea typeface="Verdana" panose="020B0604030504040204" pitchFamily="34" charset="0"/>
                          <a:cs typeface="Verdana" panose="020B0604030504040204" pitchFamily="34" charset="0"/>
                        </a:rPr>
                        <a:t> symptoms at 4 weeks, seek further evaluation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r h="437023">
                <a:tc>
                  <a:txBody>
                    <a:bodyPr/>
                    <a:lstStyle/>
                    <a:p>
                      <a:r>
                        <a:rPr lang="en-US" dirty="0">
                          <a:latin typeface="Verdana" panose="020B0604030504040204" pitchFamily="34" charset="0"/>
                          <a:ea typeface="Verdana" panose="020B0604030504040204" pitchFamily="34" charset="0"/>
                          <a:cs typeface="Verdana" panose="020B0604030504040204" pitchFamily="34" charset="0"/>
                        </a:rPr>
                        <a:t>Phase 3</a:t>
                      </a:r>
                    </a:p>
                  </a:txBody>
                  <a:tcPr/>
                </a:tc>
                <a:extLst>
                  <a:ext uri="{0D108BD9-81ED-4DB2-BD59-A6C34878D82A}">
                    <a16:rowId xmlns:a16="http://schemas.microsoft.com/office/drawing/2014/main" val="10007"/>
                  </a:ext>
                </a:extLst>
              </a:tr>
              <a:tr h="754313">
                <a:tc>
                  <a:txBody>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Gradual return to sport activity</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Follow</a:t>
                      </a:r>
                      <a:r>
                        <a:rPr lang="en-US" baseline="0" dirty="0">
                          <a:latin typeface="Verdana" panose="020B0604030504040204" pitchFamily="34" charset="0"/>
                          <a:ea typeface="Verdana" panose="020B0604030504040204" pitchFamily="34" charset="0"/>
                          <a:cs typeface="Verdana" panose="020B0604030504040204" pitchFamily="34" charset="0"/>
                        </a:rPr>
                        <a:t> up as needed</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5645022" y="6272634"/>
            <a:ext cx="5844229"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O’Connor et al, 2008; </a:t>
            </a:r>
            <a:r>
              <a:rPr lang="en-US" dirty="0" err="1">
                <a:latin typeface="Verdana" panose="020B0604030504040204" pitchFamily="34" charset="0"/>
                <a:ea typeface="Verdana" panose="020B0604030504040204" pitchFamily="34" charset="0"/>
                <a:cs typeface="Verdana" panose="020B0604030504040204" pitchFamily="34" charset="0"/>
              </a:rPr>
              <a:t>Asplund</a:t>
            </a:r>
            <a:r>
              <a:rPr lang="en-US" dirty="0">
                <a:latin typeface="Verdana" panose="020B0604030504040204" pitchFamily="34" charset="0"/>
                <a:ea typeface="Verdana" panose="020B0604030504040204" pitchFamily="34" charset="0"/>
                <a:cs typeface="Verdana" panose="020B0604030504040204" pitchFamily="34" charset="0"/>
              </a:rPr>
              <a:t> &amp; O’Connor, 2016</a:t>
            </a:r>
          </a:p>
        </p:txBody>
      </p:sp>
    </p:spTree>
    <p:extLst>
      <p:ext uri="{BB962C8B-B14F-4D97-AF65-F5344CB8AC3E}">
        <p14:creationId xmlns:p14="http://schemas.microsoft.com/office/powerpoint/2010/main" val="28340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9413" y="1849073"/>
            <a:ext cx="6419850" cy="1894362"/>
          </a:xfrm>
        </p:spPr>
        <p:txBody>
          <a:bodyPr>
            <a:normAutofit fontScale="90000"/>
          </a:bodyPr>
          <a:lstStyle/>
          <a:p>
            <a:r>
              <a:rPr lang="en-US" dirty="0"/>
              <a:t>Overview of the Condition</a:t>
            </a:r>
          </a:p>
        </p:txBody>
      </p:sp>
      <p:sp>
        <p:nvSpPr>
          <p:cNvPr id="5" name="Subtitle 4"/>
          <p:cNvSpPr>
            <a:spLocks noGrp="1"/>
          </p:cNvSpPr>
          <p:nvPr>
            <p:ph type="subTitle" idx="1"/>
          </p:nvPr>
        </p:nvSpPr>
        <p:spPr/>
        <p:txBody>
          <a:bodyPr/>
          <a:lstStyle/>
          <a:p>
            <a:r>
              <a:rPr lang="en-US" dirty="0"/>
              <a:t>Exertional Rhabdomyolysis</a:t>
            </a:r>
          </a:p>
        </p:txBody>
      </p:sp>
    </p:spTree>
    <p:extLst>
      <p:ext uri="{BB962C8B-B14F-4D97-AF65-F5344CB8AC3E}">
        <p14:creationId xmlns:p14="http://schemas.microsoft.com/office/powerpoint/2010/main" val="1758345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98731-DBE3-83ED-E08D-FC19925511B2}"/>
              </a:ext>
            </a:extLst>
          </p:cNvPr>
          <p:cNvPicPr>
            <a:picLocks noChangeAspect="1"/>
          </p:cNvPicPr>
          <p:nvPr/>
        </p:nvPicPr>
        <p:blipFill>
          <a:blip r:embed="rId3"/>
          <a:stretch>
            <a:fillRect/>
          </a:stretch>
        </p:blipFill>
        <p:spPr>
          <a:xfrm>
            <a:off x="1571520" y="439555"/>
            <a:ext cx="8328258" cy="5978889"/>
          </a:xfrm>
          <a:prstGeom prst="rect">
            <a:avLst/>
          </a:prstGeom>
        </p:spPr>
      </p:pic>
      <p:sp>
        <p:nvSpPr>
          <p:cNvPr id="6" name="TextBox 5">
            <a:extLst>
              <a:ext uri="{FF2B5EF4-FFF2-40B4-BE49-F238E27FC236}">
                <a16:creationId xmlns:a16="http://schemas.microsoft.com/office/drawing/2014/main" id="{3CA1AECB-8111-0440-AD98-804DBFB86C0E}"/>
              </a:ext>
            </a:extLst>
          </p:cNvPr>
          <p:cNvSpPr txBox="1"/>
          <p:nvPr/>
        </p:nvSpPr>
        <p:spPr>
          <a:xfrm>
            <a:off x="6718042" y="6286500"/>
            <a:ext cx="4793043" cy="369332"/>
          </a:xfrm>
          <a:prstGeom prst="rect">
            <a:avLst/>
          </a:prstGeom>
          <a:noFill/>
        </p:spPr>
        <p:txBody>
          <a:bodyPr wrap="none" rtlCol="0">
            <a:spAutoFit/>
          </a:bodyPr>
          <a:lstStyle/>
          <a:p>
            <a:r>
              <a:rPr lang="en-US" dirty="0" err="1">
                <a:latin typeface="Verdana" panose="020B0604030504040204" pitchFamily="34" charset="0"/>
                <a:ea typeface="Verdana" panose="020B0604030504040204" pitchFamily="34" charset="0"/>
                <a:cs typeface="Verdana" panose="020B0604030504040204" pitchFamily="34" charset="0"/>
              </a:rPr>
              <a:t>Schleich</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Slayman</a:t>
            </a:r>
            <a:r>
              <a:rPr lang="en-US" dirty="0">
                <a:latin typeface="Verdana" panose="020B0604030504040204" pitchFamily="34" charset="0"/>
                <a:ea typeface="Verdana" panose="020B0604030504040204" pitchFamily="34" charset="0"/>
                <a:cs typeface="Verdana" panose="020B0604030504040204" pitchFamily="34" charset="0"/>
              </a:rPr>
              <a:t>, West, Smoot, 2016</a:t>
            </a:r>
          </a:p>
        </p:txBody>
      </p:sp>
    </p:spTree>
    <p:extLst>
      <p:ext uri="{BB962C8B-B14F-4D97-AF65-F5344CB8AC3E}">
        <p14:creationId xmlns:p14="http://schemas.microsoft.com/office/powerpoint/2010/main" val="3930467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643468" y="643466"/>
            <a:ext cx="3686312" cy="5528734"/>
          </a:xfrm>
        </p:spPr>
        <p:txBody>
          <a:bodyPr>
            <a:normAutofit/>
          </a:bodyPr>
          <a:lstStyle/>
          <a:p>
            <a:pPr algn="r"/>
            <a:r>
              <a:rPr lang="en-US" sz="3700" dirty="0">
                <a:solidFill>
                  <a:srgbClr val="FFFFFF"/>
                </a:solidFill>
              </a:rPr>
              <a:t>Summary:</a:t>
            </a:r>
            <a:br>
              <a:rPr lang="en-US" sz="3700" dirty="0">
                <a:solidFill>
                  <a:srgbClr val="FFFFFF"/>
                </a:solidFill>
              </a:rPr>
            </a:br>
            <a:r>
              <a:rPr lang="en-US" sz="3700" dirty="0">
                <a:solidFill>
                  <a:srgbClr val="FFFFFF"/>
                </a:solidFill>
              </a:rPr>
              <a:t>Important Considerations</a:t>
            </a:r>
          </a:p>
        </p:txBody>
      </p:sp>
      <p:sp>
        <p:nvSpPr>
          <p:cNvPr id="3" name="Content Placeholder 2"/>
          <p:cNvSpPr>
            <a:spLocks noGrp="1"/>
          </p:cNvSpPr>
          <p:nvPr>
            <p:ph idx="1"/>
          </p:nvPr>
        </p:nvSpPr>
        <p:spPr>
          <a:xfrm>
            <a:off x="5053780" y="599768"/>
            <a:ext cx="6074467" cy="5572432"/>
          </a:xfrm>
        </p:spPr>
        <p:txBody>
          <a:bodyPr anchor="ctr">
            <a:normAutofit lnSpcReduction="10000"/>
          </a:bodyPr>
          <a:lstStyle/>
          <a:p>
            <a:r>
              <a:rPr lang="en-US" b="1" i="1" u="sng" dirty="0"/>
              <a:t>Rest Periods</a:t>
            </a:r>
          </a:p>
          <a:p>
            <a:pPr lvl="1"/>
            <a:r>
              <a:rPr lang="en-US" dirty="0"/>
              <a:t>Coaches, strength and conditioning personnel, as well as athletes, need to be aware of and implement</a:t>
            </a:r>
            <a:endParaRPr lang="en-US" b="1" i="1" u="sng" dirty="0"/>
          </a:p>
          <a:p>
            <a:r>
              <a:rPr lang="en-US" b="1" i="1" u="sng" dirty="0"/>
              <a:t>Prevention</a:t>
            </a:r>
          </a:p>
          <a:p>
            <a:pPr lvl="1"/>
            <a:r>
              <a:rPr lang="en-US" dirty="0"/>
              <a:t>Educate these populations </a:t>
            </a:r>
          </a:p>
          <a:p>
            <a:pPr lvl="2"/>
            <a:r>
              <a:rPr lang="en-US" dirty="0"/>
              <a:t>Also educate for early recognition and referral</a:t>
            </a:r>
          </a:p>
          <a:p>
            <a:r>
              <a:rPr lang="en-US" b="1" i="1" u="sng" dirty="0"/>
              <a:t>Sickle Cell Trait</a:t>
            </a:r>
          </a:p>
          <a:p>
            <a:pPr lvl="1"/>
            <a:r>
              <a:rPr lang="en-US" dirty="0"/>
              <a:t>Morbidity outcomes increase when patient is a carrier  </a:t>
            </a:r>
          </a:p>
          <a:p>
            <a:pPr lvl="1"/>
            <a:r>
              <a:rPr lang="en-US" dirty="0"/>
              <a:t>Monitor these participants closely</a:t>
            </a:r>
          </a:p>
          <a:p>
            <a:pPr lvl="1"/>
            <a:r>
              <a:rPr lang="en-US" dirty="0"/>
              <a:t>Implement hemodialysis and IV fluid resuscitation early</a:t>
            </a:r>
          </a:p>
          <a:p>
            <a:r>
              <a:rPr lang="en-US" b="1" i="1" u="sng" dirty="0"/>
              <a:t>Return to Activity </a:t>
            </a:r>
          </a:p>
          <a:p>
            <a:pPr lvl="1"/>
            <a:r>
              <a:rPr lang="en-US" dirty="0"/>
              <a:t>Varies greatly by severity</a:t>
            </a:r>
          </a:p>
          <a:p>
            <a:pPr lvl="1"/>
            <a:r>
              <a:rPr lang="en-US" dirty="0"/>
              <a:t>Risk of death</a:t>
            </a:r>
          </a:p>
          <a:p>
            <a:pPr lvl="1"/>
            <a:r>
              <a:rPr lang="en-US" dirty="0"/>
              <a:t>Consider use of PROs for progress </a:t>
            </a:r>
          </a:p>
          <a:p>
            <a:pPr lvl="2"/>
            <a:r>
              <a:rPr lang="en-US" dirty="0"/>
              <a:t>LEFS, DASH, VAS</a:t>
            </a:r>
          </a:p>
          <a:p>
            <a:endParaRPr lang="en-US" dirty="0"/>
          </a:p>
        </p:txBody>
      </p:sp>
      <p:sp>
        <p:nvSpPr>
          <p:cNvPr id="23" name="Oval 2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95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itle 4"/>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Summary</a:t>
            </a:r>
          </a:p>
        </p:txBody>
      </p:sp>
      <p:sp>
        <p:nvSpPr>
          <p:cNvPr id="17" name="Rectangle 1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p:cNvSpPr>
            <a:spLocks noGrp="1"/>
          </p:cNvSpPr>
          <p:nvPr>
            <p:ph idx="1"/>
          </p:nvPr>
        </p:nvSpPr>
        <p:spPr>
          <a:xfrm>
            <a:off x="6081089" y="725394"/>
            <a:ext cx="5142658" cy="5407212"/>
          </a:xfrm>
        </p:spPr>
        <p:txBody>
          <a:bodyPr anchor="ctr">
            <a:normAutofit/>
          </a:bodyPr>
          <a:lstStyle/>
          <a:p>
            <a:r>
              <a:rPr lang="en-US" sz="1500" b="1" dirty="0"/>
              <a:t>Intense bouts of exercise can lead to ER</a:t>
            </a:r>
          </a:p>
          <a:p>
            <a:endParaRPr lang="en-US" sz="1500" dirty="0"/>
          </a:p>
          <a:p>
            <a:r>
              <a:rPr lang="en-US" sz="1500" b="1" dirty="0"/>
              <a:t>Clinical Relevance</a:t>
            </a:r>
          </a:p>
          <a:p>
            <a:pPr lvl="1"/>
            <a:r>
              <a:rPr lang="en-US" sz="1500" dirty="0"/>
              <a:t>Be aware of signs and symptoms</a:t>
            </a:r>
          </a:p>
          <a:p>
            <a:pPr lvl="1"/>
            <a:r>
              <a:rPr lang="en-US" sz="1500" dirty="0"/>
              <a:t>Benefit of early recognition, treatment and education on likely course of treatment</a:t>
            </a:r>
          </a:p>
          <a:p>
            <a:pPr lvl="1"/>
            <a:endParaRPr lang="en-US" sz="1500" dirty="0"/>
          </a:p>
          <a:p>
            <a:r>
              <a:rPr lang="en-US" sz="1500" b="1" dirty="0"/>
              <a:t>Early treatment is a sound course of action</a:t>
            </a:r>
          </a:p>
          <a:p>
            <a:pPr lvl="1"/>
            <a:r>
              <a:rPr lang="en-US" sz="1500" dirty="0"/>
              <a:t>IV saline </a:t>
            </a:r>
          </a:p>
          <a:p>
            <a:pPr lvl="1"/>
            <a:r>
              <a:rPr lang="en-US" sz="1500" dirty="0"/>
              <a:t>Sodium bicarbonate consideration</a:t>
            </a:r>
          </a:p>
          <a:p>
            <a:pPr lvl="1"/>
            <a:endParaRPr lang="en-US" sz="1500" dirty="0"/>
          </a:p>
          <a:p>
            <a:r>
              <a:rPr lang="en-US" sz="1500" b="1" dirty="0"/>
              <a:t>Future Directions</a:t>
            </a:r>
          </a:p>
          <a:p>
            <a:pPr lvl="1"/>
            <a:r>
              <a:rPr lang="en-US" sz="1500" dirty="0"/>
              <a:t>Is it plausible that higher trained athletes will experience a decreased RTA following ER?</a:t>
            </a:r>
          </a:p>
          <a:p>
            <a:endParaRPr lang="en-US" sz="1500" dirty="0"/>
          </a:p>
        </p:txBody>
      </p:sp>
    </p:spTree>
    <p:extLst>
      <p:ext uri="{BB962C8B-B14F-4D97-AF65-F5344CB8AC3E}">
        <p14:creationId xmlns:p14="http://schemas.microsoft.com/office/powerpoint/2010/main" val="141518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for Thought</a:t>
            </a:r>
          </a:p>
        </p:txBody>
      </p:sp>
      <p:sp>
        <p:nvSpPr>
          <p:cNvPr id="3" name="Content Placeholder 2"/>
          <p:cNvSpPr>
            <a:spLocks noGrp="1"/>
          </p:cNvSpPr>
          <p:nvPr>
            <p:ph idx="1"/>
          </p:nvPr>
        </p:nvSpPr>
        <p:spPr/>
        <p:txBody>
          <a:bodyPr/>
          <a:lstStyle/>
          <a:p>
            <a:r>
              <a:rPr lang="en-US" dirty="0"/>
              <a:t>“Rhabdomyolysis is not an expected or an acceptable outcome of any training program. It is not part of the inherent risk associated with athletic competition...(it) is a sign that (a) training program was inappropriate for…athletes at that time of the year.”</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572001"/>
            <a:ext cx="3048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2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34">
            <a:extLst>
              <a:ext uri="{FF2B5EF4-FFF2-40B4-BE49-F238E27FC236}">
                <a16:creationId xmlns:a16="http://schemas.microsoft.com/office/drawing/2014/main" id="{C5F3D847-90AF-4F1F-83B2-412B0871C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2E7487-80C3-A135-73DF-7A919FDA87CE}"/>
              </a:ext>
            </a:extLst>
          </p:cNvPr>
          <p:cNvPicPr>
            <a:picLocks noChangeAspect="1"/>
          </p:cNvPicPr>
          <p:nvPr/>
        </p:nvPicPr>
        <p:blipFill>
          <a:blip r:embed="rId4"/>
          <a:stretch>
            <a:fillRect/>
          </a:stretch>
        </p:blipFill>
        <p:spPr>
          <a:xfrm>
            <a:off x="640080" y="3656356"/>
            <a:ext cx="3369910" cy="2249414"/>
          </a:xfrm>
          <a:prstGeom prst="rect">
            <a:avLst/>
          </a:prstGeom>
        </p:spPr>
      </p:pic>
      <p:sp>
        <p:nvSpPr>
          <p:cNvPr id="1030" name="Content Placeholder 1029">
            <a:extLst>
              <a:ext uri="{FF2B5EF4-FFF2-40B4-BE49-F238E27FC236}">
                <a16:creationId xmlns:a16="http://schemas.microsoft.com/office/drawing/2014/main" id="{DBB86A24-572B-D0AD-B01C-63409C23BC42}"/>
              </a:ext>
            </a:extLst>
          </p:cNvPr>
          <p:cNvSpPr>
            <a:spLocks noGrp="1"/>
          </p:cNvSpPr>
          <p:nvPr>
            <p:ph idx="1"/>
          </p:nvPr>
        </p:nvSpPr>
        <p:spPr>
          <a:xfrm>
            <a:off x="4970109" y="2121408"/>
            <a:ext cx="6730276" cy="4050792"/>
          </a:xfrm>
        </p:spPr>
        <p:txBody>
          <a:bodyPr>
            <a:normAutofit/>
          </a:bodyPr>
          <a:lstStyle/>
          <a:p>
            <a:r>
              <a:rPr lang="en-US" sz="1800"/>
              <a:t>Sarah Manspeaker</a:t>
            </a:r>
          </a:p>
          <a:p>
            <a:pPr lvl="1"/>
            <a:r>
              <a:rPr lang="en-US">
                <a:hlinkClick r:id="rId5"/>
              </a:rPr>
              <a:t>manspeakers</a:t>
            </a:r>
            <a:r>
              <a:rPr lang="en-US" dirty="0">
                <a:hlinkClick r:id="rId5"/>
              </a:rPr>
              <a:t>@duq.edu</a:t>
            </a:r>
            <a:endParaRPr lang="en-US" dirty="0"/>
          </a:p>
          <a:p>
            <a:endParaRPr lang="en-US" sz="1800"/>
          </a:p>
        </p:txBody>
      </p:sp>
      <p:grpSp>
        <p:nvGrpSpPr>
          <p:cNvPr id="1042" name="Group 1036">
            <a:extLst>
              <a:ext uri="{FF2B5EF4-FFF2-40B4-BE49-F238E27FC236}">
                <a16:creationId xmlns:a16="http://schemas.microsoft.com/office/drawing/2014/main" id="{E92C9014-AB11-4BFE-A139-83ABCB809D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8" name="Oval 1037">
              <a:extLst>
                <a:ext uri="{FF2B5EF4-FFF2-40B4-BE49-F238E27FC236}">
                  <a16:creationId xmlns:a16="http://schemas.microsoft.com/office/drawing/2014/main" id="{5C670FDA-BC77-44D7-BBA1-096C3455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3" name="Oval 1038">
              <a:extLst>
                <a:ext uri="{FF2B5EF4-FFF2-40B4-BE49-F238E27FC236}">
                  <a16:creationId xmlns:a16="http://schemas.microsoft.com/office/drawing/2014/main" id="{FBE4B21F-AD73-4E2D-9C19-44858BA01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4970109" y="484632"/>
            <a:ext cx="6730277" cy="1609344"/>
          </a:xfrm>
          <a:ln>
            <a:noFill/>
          </a:ln>
        </p:spPr>
        <p:txBody>
          <a:bodyPr>
            <a:normAutofit/>
          </a:bodyPr>
          <a:lstStyle/>
          <a:p>
            <a:r>
              <a:rPr lang="en-US"/>
              <a:t>Questions/Comments</a:t>
            </a:r>
            <a:endParaRPr lang="en-US" dirty="0"/>
          </a:p>
        </p:txBody>
      </p:sp>
      <p:pic>
        <p:nvPicPr>
          <p:cNvPr id="7" name="Content Placeholder 6">
            <a:extLst>
              <a:ext uri="{FF2B5EF4-FFF2-40B4-BE49-F238E27FC236}">
                <a16:creationId xmlns:a16="http://schemas.microsoft.com/office/drawing/2014/main" id="{914E8BA2-07CA-EF5C-B139-A3907D1358C1}"/>
              </a:ext>
            </a:extLst>
          </p:cNvPr>
          <p:cNvPicPr>
            <a:picLocks noChangeAspect="1"/>
          </p:cNvPicPr>
          <p:nvPr/>
        </p:nvPicPr>
        <p:blipFill>
          <a:blip r:embed="rId7"/>
          <a:stretch>
            <a:fillRect/>
          </a:stretch>
        </p:blipFill>
        <p:spPr>
          <a:xfrm>
            <a:off x="1227841" y="639447"/>
            <a:ext cx="2194387" cy="2709120"/>
          </a:xfrm>
          <a:prstGeom prst="rect">
            <a:avLst/>
          </a:prstGeom>
        </p:spPr>
      </p:pic>
    </p:spTree>
    <p:extLst>
      <p:ext uri="{BB962C8B-B14F-4D97-AF65-F5344CB8AC3E}">
        <p14:creationId xmlns:p14="http://schemas.microsoft.com/office/powerpoint/2010/main" val="2913586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Vintage Lock - Free vector graphic on Pixabay">
            <a:extLst>
              <a:ext uri="{FF2B5EF4-FFF2-40B4-BE49-F238E27FC236}">
                <a16:creationId xmlns:a16="http://schemas.microsoft.com/office/drawing/2014/main" id="{A5279665-0D3C-FE91-0EF6-D59710D9B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908" y="550933"/>
            <a:ext cx="1774945" cy="1751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47853" y="769429"/>
            <a:ext cx="10058400" cy="1609344"/>
          </a:xfrm>
        </p:spPr>
        <p:txBody>
          <a:bodyPr/>
          <a:lstStyle/>
          <a:p>
            <a:r>
              <a:rPr lang="en-US" dirty="0"/>
              <a:t>Sources</a:t>
            </a:r>
          </a:p>
        </p:txBody>
      </p:sp>
      <p:sp>
        <p:nvSpPr>
          <p:cNvPr id="3" name="Content Placeholder 2"/>
          <p:cNvSpPr>
            <a:spLocks noGrp="1"/>
          </p:cNvSpPr>
          <p:nvPr>
            <p:ph idx="1"/>
          </p:nvPr>
        </p:nvSpPr>
        <p:spPr>
          <a:xfrm>
            <a:off x="1066800" y="2597269"/>
            <a:ext cx="10058400" cy="4050792"/>
          </a:xfrm>
        </p:spPr>
        <p:txBody>
          <a:bodyPr>
            <a:normAutofit/>
          </a:bodyPr>
          <a:lstStyle/>
          <a:p>
            <a:r>
              <a:rPr lang="en-US" sz="1600" dirty="0"/>
              <a:t>Manspeaker SA, Henderson KD, Riddle JD.  Exertional Rhabdomyolysis among athletes: a systematic review protocol.  </a:t>
            </a:r>
            <a:r>
              <a:rPr lang="en-US" sz="1600" i="1" dirty="0"/>
              <a:t>Joanna Briggs Institute Database of Systematic Reviews and Implementation Reports</a:t>
            </a:r>
            <a:r>
              <a:rPr lang="en-US" sz="1600" dirty="0"/>
              <a:t>. 2014;12(3):112-120.</a:t>
            </a:r>
          </a:p>
          <a:p>
            <a:r>
              <a:rPr lang="en-US" sz="1600" dirty="0"/>
              <a:t>Nye NS, Kasper K, Madsen CM, </a:t>
            </a:r>
            <a:r>
              <a:rPr lang="en-US" sz="1600" dirty="0" err="1"/>
              <a:t>Szczepanik</a:t>
            </a:r>
            <a:r>
              <a:rPr lang="en-US" sz="1600" dirty="0"/>
              <a:t> M, et al. Clinical Practice Guidelines for Exertional Rhabdomyolysis: A Military Medicine Perspective. </a:t>
            </a:r>
            <a:r>
              <a:rPr lang="en-US" sz="1600" i="1" dirty="0"/>
              <a:t>Current Sports Medicine Reports</a:t>
            </a:r>
            <a:r>
              <a:rPr lang="en-US" sz="1600" dirty="0"/>
              <a:t> 20(3):p 169-178, March 2021. | DOI: 10.1249/JSR.0000000000000822\</a:t>
            </a:r>
          </a:p>
          <a:p>
            <a:r>
              <a:rPr lang="en-US" sz="1600" dirty="0" err="1"/>
              <a:t>Kodadek</a:t>
            </a:r>
            <a:r>
              <a:rPr lang="en-US" sz="1600" dirty="0"/>
              <a:t> L, Carmichael II, Seshadri A, et al. Rhabdomyolysis: An America Association for the Surgery of Trauma Critical Care Committee Clinical Consensus Document. </a:t>
            </a:r>
            <a:r>
              <a:rPr lang="en-US" sz="1600" i="1" dirty="0"/>
              <a:t>Trauma Surgery &amp; Acute Care Open</a:t>
            </a:r>
            <a:r>
              <a:rPr lang="en-US" sz="1600" dirty="0"/>
              <a:t>. 2022;7:e000836.</a:t>
            </a:r>
          </a:p>
          <a:p>
            <a:r>
              <a:rPr lang="en-US" sz="1600" dirty="0"/>
              <a:t>Kim J, </a:t>
            </a:r>
            <a:r>
              <a:rPr lang="en-US" sz="1600" dirty="0" err="1"/>
              <a:t>Jeong</a:t>
            </a:r>
            <a:r>
              <a:rPr lang="en-US" sz="1600" dirty="0"/>
              <a:t> JY, Kim D. Return to play for Exertional </a:t>
            </a:r>
            <a:r>
              <a:rPr lang="en-US" sz="1600" dirty="0" err="1"/>
              <a:t>Rhabdomyolsysis</a:t>
            </a:r>
            <a:r>
              <a:rPr lang="en-US" sz="1600" dirty="0"/>
              <a:t> in Korea National rugby player. </a:t>
            </a:r>
            <a:r>
              <a:rPr lang="en-US" sz="1600" i="1" dirty="0"/>
              <a:t>International Journal of Athletic Therapy &amp; Training</a:t>
            </a:r>
            <a:r>
              <a:rPr lang="en-US" sz="1600" dirty="0"/>
              <a:t>. 2021;27(1):20-24.</a:t>
            </a:r>
          </a:p>
          <a:p>
            <a:r>
              <a:rPr lang="en-US" sz="1600" dirty="0" err="1"/>
              <a:t>Schleich</a:t>
            </a:r>
            <a:r>
              <a:rPr lang="en-US" sz="1600" dirty="0"/>
              <a:t> K, </a:t>
            </a:r>
            <a:r>
              <a:rPr lang="en-US" sz="1600" dirty="0" err="1"/>
              <a:t>Slayman</a:t>
            </a:r>
            <a:r>
              <a:rPr lang="en-US" sz="1600" dirty="0"/>
              <a:t> T, West D, Smoot K. Return to play after Exertional Rhabdomyolysis. </a:t>
            </a:r>
            <a:r>
              <a:rPr lang="en-US" sz="1600" i="1" dirty="0"/>
              <a:t>J </a:t>
            </a:r>
            <a:r>
              <a:rPr lang="en-US" sz="1600" i="1" dirty="0" err="1"/>
              <a:t>Athl</a:t>
            </a:r>
            <a:r>
              <a:rPr lang="en-US" sz="1600" i="1" dirty="0"/>
              <a:t> Train</a:t>
            </a:r>
            <a:r>
              <a:rPr lang="en-US" sz="1600" dirty="0"/>
              <a:t>. 2016;51(5):406-409.</a:t>
            </a:r>
          </a:p>
          <a:p>
            <a:endParaRPr lang="en-US" dirty="0"/>
          </a:p>
          <a:p>
            <a:endParaRPr lang="en-US" dirty="0"/>
          </a:p>
        </p:txBody>
      </p:sp>
    </p:spTree>
    <p:extLst>
      <p:ext uri="{BB962C8B-B14F-4D97-AF65-F5344CB8AC3E}">
        <p14:creationId xmlns:p14="http://schemas.microsoft.com/office/powerpoint/2010/main" val="3228955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783" y="209939"/>
            <a:ext cx="7467600" cy="762000"/>
          </a:xfrm>
        </p:spPr>
        <p:txBody>
          <a:bodyPr>
            <a:normAutofit/>
          </a:bodyPr>
          <a:lstStyle/>
          <a:p>
            <a:r>
              <a:rPr lang="en-US" dirty="0"/>
              <a:t>Additional References</a:t>
            </a:r>
          </a:p>
        </p:txBody>
      </p:sp>
      <p:sp>
        <p:nvSpPr>
          <p:cNvPr id="3" name="Content Placeholder 2"/>
          <p:cNvSpPr>
            <a:spLocks noGrp="1"/>
          </p:cNvSpPr>
          <p:nvPr>
            <p:ph idx="1"/>
          </p:nvPr>
        </p:nvSpPr>
        <p:spPr>
          <a:xfrm>
            <a:off x="1768548" y="1059025"/>
            <a:ext cx="8654903" cy="5419724"/>
          </a:xfrm>
        </p:spPr>
        <p:txBody>
          <a:bodyPr>
            <a:noAutofit/>
          </a:bodyPr>
          <a:lstStyle/>
          <a:p>
            <a:pPr>
              <a:lnSpc>
                <a:spcPct val="120000"/>
              </a:lnSpc>
            </a:pPr>
            <a:r>
              <a:rPr lang="en-US" sz="1100" dirty="0" err="1"/>
              <a:t>Asplund</a:t>
            </a:r>
            <a:r>
              <a:rPr lang="en-US" sz="1100" dirty="0"/>
              <a:t> CA, O’Connor FG. Challenging return to play decisions: Heat stroke, exertional rhabdomyolysis, and exertional collapse associated with sickle cell trait. Sports Health. 2015; 8(2): 117-125.</a:t>
            </a:r>
          </a:p>
          <a:p>
            <a:pPr>
              <a:lnSpc>
                <a:spcPct val="120000"/>
              </a:lnSpc>
            </a:pPr>
            <a:r>
              <a:rPr lang="en-US" sz="1100" dirty="0"/>
              <a:t>Butcher GM. Sickle cell trait and exertional rhabdomyolysis. </a:t>
            </a:r>
            <a:r>
              <a:rPr lang="en-US" sz="1100" dirty="0" err="1"/>
              <a:t>Athl</a:t>
            </a:r>
            <a:r>
              <a:rPr lang="en-US" sz="1100" dirty="0"/>
              <a:t> </a:t>
            </a:r>
            <a:r>
              <a:rPr lang="en-US" sz="1100" dirty="0" err="1"/>
              <a:t>Ther</a:t>
            </a:r>
            <a:r>
              <a:rPr lang="en-US" sz="1100" dirty="0"/>
              <a:t> Today. 2003; 8(5): 66-67.</a:t>
            </a:r>
          </a:p>
          <a:p>
            <a:pPr>
              <a:lnSpc>
                <a:spcPct val="120000"/>
              </a:lnSpc>
            </a:pPr>
            <a:r>
              <a:rPr lang="en-US" sz="1100" dirty="0"/>
              <a:t>Clarkson PM. Exertional rhabdomyolysis and acute renal failure in marathon runners. Sports Med. 2007; 37 (4-5):361-363.</a:t>
            </a:r>
          </a:p>
          <a:p>
            <a:pPr>
              <a:lnSpc>
                <a:spcPct val="120000"/>
              </a:lnSpc>
            </a:pPr>
            <a:r>
              <a:rPr lang="en-US" sz="1100" dirty="0"/>
              <a:t>Cleary MA, </a:t>
            </a:r>
            <a:r>
              <a:rPr lang="en-US" sz="1100" dirty="0" err="1"/>
              <a:t>Sadowski</a:t>
            </a:r>
            <a:r>
              <a:rPr lang="en-US" sz="1100" dirty="0"/>
              <a:t> KA, Lee SY-C, Miller GL, Nichols AW. Exertional rhabdomyolysis in an adolescent athlete during preseason conditioning: a perfect storm. J Strength Cond 2011;25(12): 3506–13.</a:t>
            </a:r>
          </a:p>
          <a:p>
            <a:pPr>
              <a:lnSpc>
                <a:spcPct val="120000"/>
              </a:lnSpc>
            </a:pPr>
            <a:r>
              <a:rPr lang="en-US" sz="1100" dirty="0"/>
              <a:t>Cleary MA, Ruiz D, </a:t>
            </a:r>
            <a:r>
              <a:rPr lang="en-US" sz="1100" dirty="0" err="1"/>
              <a:t>Eberman</a:t>
            </a:r>
            <a:r>
              <a:rPr lang="en-US" sz="1100" dirty="0"/>
              <a:t> L, Mitchell I, Binkley, H. Dehydration, cramping, and exertional rhabdomyolysis: a case report with suggestions for recover. J Sport </a:t>
            </a:r>
            <a:r>
              <a:rPr lang="en-US" sz="1100" dirty="0" err="1"/>
              <a:t>Rehabil</a:t>
            </a:r>
            <a:r>
              <a:rPr lang="en-US" sz="1100" dirty="0"/>
              <a:t> 2007;16: 244-259.</a:t>
            </a:r>
          </a:p>
          <a:p>
            <a:pPr>
              <a:lnSpc>
                <a:spcPct val="120000"/>
              </a:lnSpc>
            </a:pPr>
            <a:r>
              <a:rPr lang="en-US" sz="1100" dirty="0"/>
              <a:t>Felton SD, Heinemann D, Craddock, J. Exertional rhabdomyolysis in a high school athlete.  Athletic Training and Sports Health Care 2011;3(5): 230-4.</a:t>
            </a:r>
          </a:p>
          <a:p>
            <a:pPr>
              <a:lnSpc>
                <a:spcPct val="120000"/>
              </a:lnSpc>
            </a:pPr>
            <a:r>
              <a:rPr lang="en-US" sz="1100" dirty="0" err="1"/>
              <a:t>Gagliano</a:t>
            </a:r>
            <a:r>
              <a:rPr lang="en-US" sz="1100" dirty="0"/>
              <a:t> M, Corona D, </a:t>
            </a:r>
            <a:r>
              <a:rPr lang="en-US" sz="1100" dirty="0" err="1"/>
              <a:t>Giuffrida</a:t>
            </a:r>
            <a:r>
              <a:rPr lang="en-US" sz="1100" dirty="0"/>
              <a:t> G, </a:t>
            </a:r>
            <a:r>
              <a:rPr lang="en-US" sz="1100" dirty="0" err="1"/>
              <a:t>Giaquinta</a:t>
            </a:r>
            <a:r>
              <a:rPr lang="en-US" sz="1100" dirty="0"/>
              <a:t> A, </a:t>
            </a:r>
            <a:r>
              <a:rPr lang="en-US" sz="1100" dirty="0" err="1"/>
              <a:t>Tallarita</a:t>
            </a:r>
            <a:r>
              <a:rPr lang="en-US" sz="1100" dirty="0"/>
              <a:t> T, </a:t>
            </a:r>
            <a:r>
              <a:rPr lang="en-US" sz="1100" dirty="0" err="1"/>
              <a:t>Zerbo</a:t>
            </a:r>
            <a:r>
              <a:rPr lang="en-US" sz="1100" dirty="0"/>
              <a:t> D, et al. Low intensity body building exercise induced rhabdomyolysis: a case report. Cases Journal 2009;2(7): </a:t>
            </a:r>
          </a:p>
          <a:p>
            <a:pPr>
              <a:lnSpc>
                <a:spcPct val="120000"/>
              </a:lnSpc>
            </a:pPr>
            <a:r>
              <a:rPr lang="en-US" sz="1100" dirty="0"/>
              <a:t>Galvez R, Stacy J, </a:t>
            </a:r>
            <a:r>
              <a:rPr lang="en-US" sz="1100" dirty="0" err="1"/>
              <a:t>Howley</a:t>
            </a:r>
            <a:r>
              <a:rPr lang="en-US" sz="1100" dirty="0"/>
              <a:t> A. Exertional rhabdomyolysis in seven Division I swimming athletes. Clin J Sport Med 2008;18: 366-8.</a:t>
            </a:r>
          </a:p>
          <a:p>
            <a:pPr>
              <a:lnSpc>
                <a:spcPct val="120000"/>
              </a:lnSpc>
            </a:pPr>
            <a:r>
              <a:rPr lang="en-US" sz="1100" dirty="0" err="1"/>
              <a:t>Goubier</a:t>
            </a:r>
            <a:r>
              <a:rPr lang="en-US" sz="1100" dirty="0"/>
              <a:t> JN, Hoffman OS, Oberlin C. Exertion induced rhabdomyolysis of the long head of the triceps.  Br J Sports Med 2002; 36: 150-1</a:t>
            </a:r>
          </a:p>
          <a:p>
            <a:pPr>
              <a:lnSpc>
                <a:spcPct val="120000"/>
              </a:lnSpc>
            </a:pPr>
            <a:r>
              <a:rPr lang="en-US" sz="1100" dirty="0"/>
              <a:t>Graves EJ, </a:t>
            </a:r>
            <a:r>
              <a:rPr lang="en-US" sz="1100" dirty="0" err="1"/>
              <a:t>Gillum</a:t>
            </a:r>
            <a:r>
              <a:rPr lang="en-US" sz="1100" dirty="0"/>
              <a:t> BS. Detailed diagnoses and procedures, National Hospital Discharge Survey, 1995. National Center for Health Statistics. Vital Health Stat. 13(130). 1997.</a:t>
            </a:r>
          </a:p>
          <a:p>
            <a:pPr>
              <a:lnSpc>
                <a:spcPct val="120000"/>
              </a:lnSpc>
            </a:pPr>
            <a:r>
              <a:rPr lang="en-US" sz="1100" dirty="0"/>
              <a:t>Henderson KD, Manspeaker SA, Stubblefield Z. Exertional rhabdomyolysis in a women’s tennis athlete: A case report. IJATT. 2019;24(4):156-9. </a:t>
            </a:r>
          </a:p>
          <a:p>
            <a:endParaRPr lang="en-US" sz="1100" dirty="0"/>
          </a:p>
        </p:txBody>
      </p:sp>
    </p:spTree>
    <p:extLst>
      <p:ext uri="{BB962C8B-B14F-4D97-AF65-F5344CB8AC3E}">
        <p14:creationId xmlns:p14="http://schemas.microsoft.com/office/powerpoint/2010/main" val="424240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D7E2-B261-45D3-8EFB-A5C32C423A9D}"/>
              </a:ext>
            </a:extLst>
          </p:cNvPr>
          <p:cNvSpPr>
            <a:spLocks noGrp="1"/>
          </p:cNvSpPr>
          <p:nvPr>
            <p:ph type="title"/>
          </p:nvPr>
        </p:nvSpPr>
        <p:spPr>
          <a:xfrm>
            <a:off x="901897" y="0"/>
            <a:ext cx="10058400" cy="1609344"/>
          </a:xfrm>
        </p:spPr>
        <p:txBody>
          <a:bodyPr/>
          <a:lstStyle/>
          <a:p>
            <a:r>
              <a:rPr lang="en-US" dirty="0"/>
              <a:t>Additional References</a:t>
            </a:r>
          </a:p>
        </p:txBody>
      </p:sp>
      <p:sp>
        <p:nvSpPr>
          <p:cNvPr id="3" name="Content Placeholder 2">
            <a:extLst>
              <a:ext uri="{FF2B5EF4-FFF2-40B4-BE49-F238E27FC236}">
                <a16:creationId xmlns:a16="http://schemas.microsoft.com/office/drawing/2014/main" id="{5F800BF0-B909-4A1B-91E5-19086DFEFA96}"/>
              </a:ext>
            </a:extLst>
          </p:cNvPr>
          <p:cNvSpPr>
            <a:spLocks noGrp="1"/>
          </p:cNvSpPr>
          <p:nvPr>
            <p:ph idx="1"/>
          </p:nvPr>
        </p:nvSpPr>
        <p:spPr>
          <a:xfrm>
            <a:off x="1412223" y="1609344"/>
            <a:ext cx="8345304" cy="5107672"/>
          </a:xfrm>
        </p:spPr>
        <p:txBody>
          <a:bodyPr>
            <a:normAutofit fontScale="92500"/>
          </a:bodyPr>
          <a:lstStyle/>
          <a:p>
            <a:pPr>
              <a:lnSpc>
                <a:spcPct val="120000"/>
              </a:lnSpc>
            </a:pPr>
            <a:r>
              <a:rPr lang="en-US" sz="1100" dirty="0" err="1"/>
              <a:t>Kahanov</a:t>
            </a:r>
            <a:r>
              <a:rPr lang="en-US" sz="1100" dirty="0"/>
              <a:t> L, </a:t>
            </a:r>
            <a:r>
              <a:rPr lang="en-US" sz="1100" dirty="0" err="1"/>
              <a:t>Ebermann</a:t>
            </a:r>
            <a:r>
              <a:rPr lang="en-US" sz="1100" dirty="0"/>
              <a:t> LE, </a:t>
            </a:r>
            <a:r>
              <a:rPr lang="en-US" sz="1100" dirty="0" err="1"/>
              <a:t>Wasik</a:t>
            </a:r>
            <a:r>
              <a:rPr lang="en-US" sz="1100" dirty="0"/>
              <a:t> M, </a:t>
            </a:r>
            <a:r>
              <a:rPr lang="en-US" sz="1100" dirty="0" err="1"/>
              <a:t>Alvey</a:t>
            </a:r>
            <a:r>
              <a:rPr lang="en-US" sz="1100" dirty="0"/>
              <a:t> T. Exertional rhabdomyolysis in a collegiate American football player after preventative cold water immersion: a case report. J </a:t>
            </a:r>
            <a:r>
              <a:rPr lang="en-US" sz="1100" dirty="0" err="1"/>
              <a:t>Athl</a:t>
            </a:r>
            <a:r>
              <a:rPr lang="en-US" sz="1100" dirty="0"/>
              <a:t> Train 2012;47(2): 228-232.</a:t>
            </a:r>
          </a:p>
          <a:p>
            <a:pPr>
              <a:lnSpc>
                <a:spcPct val="120000"/>
              </a:lnSpc>
            </a:pPr>
            <a:r>
              <a:rPr lang="en-US" sz="1100" dirty="0" err="1"/>
              <a:t>Moeckel</a:t>
            </a:r>
            <a:r>
              <a:rPr lang="en-US" sz="1100" dirty="0"/>
              <a:t>-Cole SA, Clarkson PM. Rhabdomyolysis in a collegiate football player. J Strength Cond Res 2009;23(4): 1055-9.</a:t>
            </a:r>
          </a:p>
          <a:p>
            <a:pPr>
              <a:lnSpc>
                <a:spcPct val="120000"/>
              </a:lnSpc>
            </a:pPr>
            <a:r>
              <a:rPr lang="en-US" sz="1100" dirty="0" err="1"/>
              <a:t>Moghtader</a:t>
            </a:r>
            <a:r>
              <a:rPr lang="en-US" sz="1100" dirty="0"/>
              <a:t> J, Brady WJ, </a:t>
            </a:r>
            <a:r>
              <a:rPr lang="en-US" sz="1100" dirty="0" err="1"/>
              <a:t>Bonadio</a:t>
            </a:r>
            <a:r>
              <a:rPr lang="en-US" sz="1100" dirty="0"/>
              <a:t> W. </a:t>
            </a:r>
            <a:r>
              <a:rPr lang="en-US" sz="1100" dirty="0" err="1"/>
              <a:t>Exertioanl</a:t>
            </a:r>
            <a:r>
              <a:rPr lang="en-US" sz="1100" dirty="0"/>
              <a:t> rhabdomyolysis in an adolescent athlete. </a:t>
            </a:r>
            <a:r>
              <a:rPr lang="en-US" sz="1100" dirty="0" err="1"/>
              <a:t>Pediatr</a:t>
            </a:r>
            <a:r>
              <a:rPr lang="en-US" sz="1100" dirty="0"/>
              <a:t> </a:t>
            </a:r>
            <a:r>
              <a:rPr lang="en-US" sz="1100" dirty="0" err="1"/>
              <a:t>Emerg</a:t>
            </a:r>
            <a:r>
              <a:rPr lang="en-US" sz="1100" dirty="0"/>
              <a:t> Care 1997;13(6): 382-5.</a:t>
            </a:r>
          </a:p>
          <a:p>
            <a:pPr>
              <a:lnSpc>
                <a:spcPct val="120000"/>
              </a:lnSpc>
            </a:pPr>
            <a:r>
              <a:rPr lang="en-US" sz="1100" dirty="0"/>
              <a:t>Muldoon S, </a:t>
            </a:r>
            <a:r>
              <a:rPr lang="en-US" sz="1100" dirty="0" err="1"/>
              <a:t>Deuster</a:t>
            </a:r>
            <a:r>
              <a:rPr lang="en-US" sz="1100" dirty="0"/>
              <a:t> P, </a:t>
            </a:r>
            <a:r>
              <a:rPr lang="en-US" sz="1100" dirty="0" err="1"/>
              <a:t>Voelkel</a:t>
            </a:r>
            <a:r>
              <a:rPr lang="en-US" sz="1100" dirty="0"/>
              <a:t> M, </a:t>
            </a:r>
            <a:r>
              <a:rPr lang="en-US" sz="1100" dirty="0" err="1"/>
              <a:t>Capacchione</a:t>
            </a:r>
            <a:r>
              <a:rPr lang="en-US" sz="1100" dirty="0"/>
              <a:t> J, Bunger R. Exertional heat illness, exertional rhabdomyolysis, and malignant hyperthermia: is there a link? </a:t>
            </a:r>
            <a:r>
              <a:rPr lang="en-US" sz="1100" dirty="0" err="1"/>
              <a:t>Curr</a:t>
            </a:r>
            <a:r>
              <a:rPr lang="en-US" sz="1100" dirty="0"/>
              <a:t> Sports Med Rep. 2008; 7(2): 74-80.</a:t>
            </a:r>
          </a:p>
          <a:p>
            <a:pPr>
              <a:lnSpc>
                <a:spcPct val="120000"/>
              </a:lnSpc>
            </a:pPr>
            <a:r>
              <a:rPr lang="en-US" sz="1100" dirty="0"/>
              <a:t>Oh JY, </a:t>
            </a:r>
            <a:r>
              <a:rPr lang="en-US" sz="1100" dirty="0" err="1"/>
              <a:t>Laidler</a:t>
            </a:r>
            <a:r>
              <a:rPr lang="en-US" sz="1100" dirty="0"/>
              <a:t> M, </a:t>
            </a:r>
            <a:r>
              <a:rPr lang="en-US" sz="1100" dirty="0" err="1"/>
              <a:t>Fiala</a:t>
            </a:r>
            <a:r>
              <a:rPr lang="en-US" sz="1100" dirty="0"/>
              <a:t> SC, Hedberg K. Acute exertional rhabdomyolysis and triceps compartment syndrome during a high school football camp. Sports Health 2012; 4(1): 57-62.</a:t>
            </a:r>
          </a:p>
          <a:p>
            <a:pPr>
              <a:lnSpc>
                <a:spcPct val="120000"/>
              </a:lnSpc>
            </a:pPr>
            <a:r>
              <a:rPr lang="en-US" sz="1100" dirty="0" err="1"/>
              <a:t>Pearcey</a:t>
            </a:r>
            <a:r>
              <a:rPr lang="en-US" sz="1100" dirty="0"/>
              <a:t> GEP, Bradbury-Squires DJ, Power KE, </a:t>
            </a:r>
            <a:r>
              <a:rPr lang="en-US" sz="1100" dirty="0" err="1"/>
              <a:t>Behm</a:t>
            </a:r>
            <a:r>
              <a:rPr lang="en-US" sz="1100" dirty="0"/>
              <a:t> DG, Button DC. Exertional rhabdomyolysis in an acutely detrained athlete/exercise physiology professor. Clin J Sport Med 2013; 0: 1-3.</a:t>
            </a:r>
          </a:p>
          <a:p>
            <a:pPr>
              <a:lnSpc>
                <a:spcPct val="120000"/>
              </a:lnSpc>
            </a:pPr>
            <a:r>
              <a:rPr lang="en-US" sz="1100" dirty="0" err="1"/>
              <a:t>Poels</a:t>
            </a:r>
            <a:r>
              <a:rPr lang="en-US" sz="1100" dirty="0"/>
              <a:t> PJE, </a:t>
            </a:r>
            <a:r>
              <a:rPr lang="en-US" sz="1100" dirty="0" err="1"/>
              <a:t>Gabreëls</a:t>
            </a:r>
            <a:r>
              <a:rPr lang="en-US" sz="1100" dirty="0"/>
              <a:t> FJM. Rhabdomyolysis: a review of the literature. Clin Neurol </a:t>
            </a:r>
            <a:r>
              <a:rPr lang="en-US" sz="1100" dirty="0" err="1"/>
              <a:t>Neurosurg</a:t>
            </a:r>
            <a:r>
              <a:rPr lang="en-US" sz="1100" dirty="0"/>
              <a:t>. 1993; 95:175-192.</a:t>
            </a:r>
          </a:p>
          <a:p>
            <a:pPr>
              <a:lnSpc>
                <a:spcPct val="120000"/>
              </a:lnSpc>
            </a:pPr>
            <a:r>
              <a:rPr lang="en-US" sz="1100" dirty="0" err="1"/>
              <a:t>Shelmadine</a:t>
            </a:r>
            <a:r>
              <a:rPr lang="en-US" sz="1100" dirty="0"/>
              <a:t> BD, </a:t>
            </a:r>
            <a:r>
              <a:rPr lang="en-US" sz="1100" dirty="0" err="1"/>
              <a:t>Baltensperger</a:t>
            </a:r>
            <a:r>
              <a:rPr lang="en-US" sz="1100" dirty="0"/>
              <a:t> A, Wilson RL, Bowden RG. Rhabdomyolysis and acute renal failure in a sickle cell trait athlete: a case study. Clin J Sport Med 2013; 23(3): 235-7.</a:t>
            </a:r>
          </a:p>
          <a:p>
            <a:pPr>
              <a:lnSpc>
                <a:spcPct val="120000"/>
              </a:lnSpc>
            </a:pPr>
            <a:r>
              <a:rPr lang="en-US" sz="1100" dirty="0"/>
              <a:t>Smoot MK, Amendola A, Cramer E, Doyle C, Kregel KC, Chiang H, et al.  A cluster of exertional rhabdomyolysis  affecting a Division I football team.  Clin J Sport Med  2013; 23(5): 365-372.</a:t>
            </a:r>
          </a:p>
          <a:p>
            <a:pPr>
              <a:lnSpc>
                <a:spcPct val="120000"/>
              </a:lnSpc>
            </a:pPr>
            <a:r>
              <a:rPr lang="en-US" sz="1100" dirty="0"/>
              <a:t>Thompson TL, Nguyen TX, </a:t>
            </a:r>
            <a:r>
              <a:rPr lang="en-US" sz="1100" dirty="0" err="1"/>
              <a:t>Karodeh</a:t>
            </a:r>
            <a:r>
              <a:rPr lang="en-US" sz="1100" dirty="0"/>
              <a:t> CR. Twelve cases of exertional rhabdomyolysis in college football players from the same institution over a 23-year span: a descriptive study. Phys </a:t>
            </a:r>
            <a:r>
              <a:rPr lang="en-US" sz="1100" dirty="0" err="1"/>
              <a:t>Sportsmed</a:t>
            </a:r>
            <a:r>
              <a:rPr lang="en-US" sz="1100" dirty="0"/>
              <a:t>, 2018; 46(3): 331-334.</a:t>
            </a:r>
          </a:p>
          <a:p>
            <a:pPr>
              <a:lnSpc>
                <a:spcPct val="120000"/>
              </a:lnSpc>
            </a:pPr>
            <a:r>
              <a:rPr lang="en-US" sz="1100" dirty="0"/>
              <a:t>Stark et al. Battlefield pain summit 2022: Expert consensus statements. J Trauma Acute Care Surgery. 2022;93(2S): p:12-15.</a:t>
            </a:r>
          </a:p>
        </p:txBody>
      </p:sp>
    </p:spTree>
    <p:extLst>
      <p:ext uri="{BB962C8B-B14F-4D97-AF65-F5344CB8AC3E}">
        <p14:creationId xmlns:p14="http://schemas.microsoft.com/office/powerpoint/2010/main" val="3475363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618D-90ED-4682-A5D7-953C5B58FBFF}"/>
              </a:ext>
            </a:extLst>
          </p:cNvPr>
          <p:cNvSpPr>
            <a:spLocks noGrp="1"/>
          </p:cNvSpPr>
          <p:nvPr>
            <p:ph type="title"/>
          </p:nvPr>
        </p:nvSpPr>
        <p:spPr/>
        <p:txBody>
          <a:bodyPr/>
          <a:lstStyle/>
          <a:p>
            <a:r>
              <a:rPr lang="en-US" dirty="0"/>
              <a:t>Exertional Rhabdomyolysis (ER)</a:t>
            </a:r>
          </a:p>
        </p:txBody>
      </p:sp>
      <p:sp>
        <p:nvSpPr>
          <p:cNvPr id="3" name="Content Placeholder 2">
            <a:extLst>
              <a:ext uri="{FF2B5EF4-FFF2-40B4-BE49-F238E27FC236}">
                <a16:creationId xmlns:a16="http://schemas.microsoft.com/office/drawing/2014/main" id="{2C6C1569-3EBD-446A-B79A-651A96F7101A}"/>
              </a:ext>
            </a:extLst>
          </p:cNvPr>
          <p:cNvSpPr>
            <a:spLocks noGrp="1"/>
          </p:cNvSpPr>
          <p:nvPr>
            <p:ph idx="1"/>
          </p:nvPr>
        </p:nvSpPr>
        <p:spPr/>
        <p:txBody>
          <a:bodyPr>
            <a:normAutofit/>
          </a:bodyPr>
          <a:lstStyle/>
          <a:p>
            <a:r>
              <a:rPr lang="en-US" dirty="0"/>
              <a:t>Clinical and biochemical syndrome</a:t>
            </a:r>
          </a:p>
          <a:p>
            <a:pPr lvl="1"/>
            <a:r>
              <a:rPr lang="en-US" dirty="0"/>
              <a:t>Skeletal muscle injury destructs muscle cell membrane </a:t>
            </a:r>
          </a:p>
          <a:p>
            <a:pPr lvl="1"/>
            <a:r>
              <a:rPr lang="en-US" dirty="0"/>
              <a:t>Allows release of muscle cell contents into plasma</a:t>
            </a:r>
          </a:p>
          <a:p>
            <a:pPr marL="0" indent="0">
              <a:buNone/>
            </a:pPr>
            <a:r>
              <a:rPr lang="en-US" dirty="0"/>
              <a:t> </a:t>
            </a:r>
          </a:p>
          <a:p>
            <a:r>
              <a:rPr lang="en-US" dirty="0"/>
              <a:t>Breakdown of skeletal muscle tissue induced by exercise</a:t>
            </a:r>
          </a:p>
          <a:p>
            <a:pPr lvl="1"/>
            <a:r>
              <a:rPr lang="en-US" dirty="0"/>
              <a:t>Potentially exacerbated by heat and dehydration</a:t>
            </a:r>
          </a:p>
          <a:p>
            <a:pPr lvl="2"/>
            <a:r>
              <a:rPr lang="en-US" dirty="0"/>
              <a:t>Renal failure</a:t>
            </a:r>
          </a:p>
          <a:p>
            <a:pPr lvl="2"/>
            <a:r>
              <a:rPr lang="en-US" dirty="0"/>
              <a:t>Compartmental syndrome</a:t>
            </a:r>
          </a:p>
          <a:p>
            <a:pPr lvl="2"/>
            <a:r>
              <a:rPr lang="en-US" dirty="0"/>
              <a:t>Abnormalities in heart rhythm</a:t>
            </a:r>
          </a:p>
          <a:p>
            <a:pPr lvl="2"/>
            <a:r>
              <a:rPr lang="en-US" dirty="0"/>
              <a:t>Tremors</a:t>
            </a:r>
          </a:p>
          <a:p>
            <a:pPr lvl="2"/>
            <a:r>
              <a:rPr lang="en-US" dirty="0"/>
              <a:t>Cardiac arrest</a:t>
            </a:r>
          </a:p>
          <a:p>
            <a:endParaRPr lang="en-US" dirty="0"/>
          </a:p>
        </p:txBody>
      </p:sp>
    </p:spTree>
    <p:extLst>
      <p:ext uri="{BB962C8B-B14F-4D97-AF65-F5344CB8AC3E}">
        <p14:creationId xmlns:p14="http://schemas.microsoft.com/office/powerpoint/2010/main" val="343582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7EB0-2738-433B-A46A-20031581480C}"/>
              </a:ext>
            </a:extLst>
          </p:cNvPr>
          <p:cNvSpPr>
            <a:spLocks noGrp="1"/>
          </p:cNvSpPr>
          <p:nvPr>
            <p:ph type="title"/>
          </p:nvPr>
        </p:nvSpPr>
        <p:spPr/>
        <p:txBody>
          <a:bodyPr/>
          <a:lstStyle/>
          <a:p>
            <a:r>
              <a:rPr lang="en-US" dirty="0"/>
              <a:t>ER Background</a:t>
            </a:r>
          </a:p>
        </p:txBody>
      </p:sp>
      <p:sp>
        <p:nvSpPr>
          <p:cNvPr id="3" name="Content Placeholder 2">
            <a:extLst>
              <a:ext uri="{FF2B5EF4-FFF2-40B4-BE49-F238E27FC236}">
                <a16:creationId xmlns:a16="http://schemas.microsoft.com/office/drawing/2014/main" id="{E68FE754-04DD-4781-BF0B-6E8404DE75D3}"/>
              </a:ext>
            </a:extLst>
          </p:cNvPr>
          <p:cNvSpPr>
            <a:spLocks noGrp="1"/>
          </p:cNvSpPr>
          <p:nvPr>
            <p:ph idx="1"/>
          </p:nvPr>
        </p:nvSpPr>
        <p:spPr/>
        <p:txBody>
          <a:bodyPr>
            <a:normAutofit/>
          </a:bodyPr>
          <a:lstStyle/>
          <a:p>
            <a:r>
              <a:rPr lang="en-US" dirty="0"/>
              <a:t>Incidence of </a:t>
            </a:r>
            <a:r>
              <a:rPr lang="en-US" b="1" dirty="0"/>
              <a:t>rhabdomyolysis</a:t>
            </a:r>
            <a:r>
              <a:rPr lang="en-US" dirty="0"/>
              <a:t> = approximately 26,000 cases per year in the United States</a:t>
            </a:r>
            <a:endParaRPr lang="en-US" baseline="30000" dirty="0"/>
          </a:p>
          <a:p>
            <a:pPr lvl="1"/>
            <a:r>
              <a:rPr lang="en-US" dirty="0"/>
              <a:t>Unknown how many of these cases are due to exertion</a:t>
            </a:r>
          </a:p>
          <a:p>
            <a:pPr lvl="1"/>
            <a:r>
              <a:rPr lang="en-US" dirty="0"/>
              <a:t>10-fold increase from 2000-2009 to 2010 – 2019 (Boden et al, 2021)</a:t>
            </a:r>
          </a:p>
          <a:p>
            <a:pPr lvl="1"/>
            <a:r>
              <a:rPr lang="en-US" dirty="0"/>
              <a:t>Other causes</a:t>
            </a:r>
          </a:p>
          <a:p>
            <a:r>
              <a:rPr lang="en-US" dirty="0"/>
              <a:t>Best documented in the military population</a:t>
            </a:r>
          </a:p>
          <a:p>
            <a:pPr lvl="1"/>
            <a:r>
              <a:rPr lang="en-US" dirty="0"/>
              <a:t>Intense bouts of physical activity</a:t>
            </a:r>
          </a:p>
          <a:p>
            <a:pPr lvl="2"/>
            <a:r>
              <a:rPr lang="en-US" dirty="0"/>
              <a:t>Likely unacclimated to conditions</a:t>
            </a:r>
          </a:p>
          <a:p>
            <a:pPr lvl="2"/>
            <a:r>
              <a:rPr lang="en-US" dirty="0"/>
              <a:t>Possible overtraining of isolated muscle groups</a:t>
            </a:r>
          </a:p>
          <a:p>
            <a:pPr lvl="1"/>
            <a:r>
              <a:rPr lang="en-US" dirty="0"/>
              <a:t>Incidence in trained and untrained adults and older teens is increasing</a:t>
            </a:r>
          </a:p>
          <a:p>
            <a:endParaRPr lang="en-US" dirty="0"/>
          </a:p>
        </p:txBody>
      </p:sp>
    </p:spTree>
    <p:extLst>
      <p:ext uri="{BB962C8B-B14F-4D97-AF65-F5344CB8AC3E}">
        <p14:creationId xmlns:p14="http://schemas.microsoft.com/office/powerpoint/2010/main" val="399802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83515" y="1874240"/>
            <a:ext cx="6911917" cy="1894362"/>
          </a:xfrm>
        </p:spPr>
        <p:txBody>
          <a:bodyPr>
            <a:normAutofit fontScale="90000"/>
          </a:bodyPr>
          <a:lstStyle/>
          <a:p>
            <a:r>
              <a:rPr lang="en-US" dirty="0"/>
              <a:t>Diagnosing Exertional Rhabdomyolysis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0654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763C125-9E6D-4CA4-BB57-7FEA3C712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2E904DE-BB7C-47E1-A470-BC2DC80E0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a:extLst>
                <a:ext uri="{FF2B5EF4-FFF2-40B4-BE49-F238E27FC236}">
                  <a16:creationId xmlns:a16="http://schemas.microsoft.com/office/drawing/2014/main" id="{6E1E2AAA-7F24-4745-A8F0-8D166A1F6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7" name="Picture 2">
            <a:extLst>
              <a:ext uri="{FF2B5EF4-FFF2-40B4-BE49-F238E27FC236}">
                <a16:creationId xmlns:a16="http://schemas.microsoft.com/office/drawing/2014/main" id="{9DA5403A-9984-4CE0-953B-C37071B72BC7}"/>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t="11197" r="2" b="2"/>
          <a:stretch/>
        </p:blipFill>
        <p:spPr bwMode="auto">
          <a:xfrm>
            <a:off x="3343" y="10"/>
            <a:ext cx="7548923"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63013C51-71B3-435C-B784-A49C1A88C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6">
              <a:alphaModFix amt="60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53077C-D6B2-4F6C-9567-E42C1A27F09F}"/>
              </a:ext>
            </a:extLst>
          </p:cNvPr>
          <p:cNvSpPr>
            <a:spLocks noGrp="1"/>
          </p:cNvSpPr>
          <p:nvPr>
            <p:ph type="title"/>
          </p:nvPr>
        </p:nvSpPr>
        <p:spPr>
          <a:xfrm>
            <a:off x="7883612" y="484632"/>
            <a:ext cx="3816774" cy="1609344"/>
          </a:xfrm>
          <a:ln>
            <a:noFill/>
          </a:ln>
        </p:spPr>
        <p:txBody>
          <a:bodyPr vert="horz" lIns="91440" tIns="45720" rIns="91440" bIns="45720" rtlCol="0" anchor="ctr">
            <a:normAutofit/>
          </a:bodyPr>
          <a:lstStyle/>
          <a:p>
            <a:r>
              <a:rPr lang="en-US"/>
              <a:t>Diagnosing ER</a:t>
            </a:r>
            <a:endParaRPr lang="en-US" dirty="0"/>
          </a:p>
        </p:txBody>
      </p:sp>
      <p:sp>
        <p:nvSpPr>
          <p:cNvPr id="6" name="Text Placeholder 5">
            <a:extLst>
              <a:ext uri="{FF2B5EF4-FFF2-40B4-BE49-F238E27FC236}">
                <a16:creationId xmlns:a16="http://schemas.microsoft.com/office/drawing/2014/main" id="{2F5DF2BB-35EA-43B4-B1DB-56FD056F3568}"/>
              </a:ext>
            </a:extLst>
          </p:cNvPr>
          <p:cNvSpPr>
            <a:spLocks noGrp="1"/>
          </p:cNvSpPr>
          <p:nvPr>
            <p:ph type="body" sz="half" idx="2"/>
          </p:nvPr>
        </p:nvSpPr>
        <p:spPr>
          <a:xfrm>
            <a:off x="7883612" y="1974367"/>
            <a:ext cx="3816774" cy="4050792"/>
          </a:xfrm>
        </p:spPr>
        <p:txBody>
          <a:bodyPr vert="horz" lIns="91440" tIns="45720" rIns="91440" bIns="45720" rtlCol="0">
            <a:normAutofit fontScale="92500" lnSpcReduction="20000"/>
          </a:bodyPr>
          <a:lstStyle/>
          <a:p>
            <a:pPr indent="-182880">
              <a:lnSpc>
                <a:spcPct val="90000"/>
              </a:lnSpc>
              <a:buFont typeface="Wingdings" pitchFamily="2" charset="2"/>
              <a:buChar char="§"/>
            </a:pPr>
            <a:r>
              <a:rPr lang="en-US" sz="1600" b="1" dirty="0">
                <a:solidFill>
                  <a:schemeClr val="tx1"/>
                </a:solidFill>
              </a:rPr>
              <a:t>Signs and Symptoms</a:t>
            </a:r>
          </a:p>
          <a:p>
            <a:pPr marL="342900" indent="-182880">
              <a:lnSpc>
                <a:spcPct val="90000"/>
              </a:lnSpc>
              <a:buFont typeface="Wingdings" pitchFamily="2" charset="2"/>
              <a:buChar char="§"/>
            </a:pPr>
            <a:r>
              <a:rPr lang="en-US" sz="1600" dirty="0">
                <a:solidFill>
                  <a:schemeClr val="tx1"/>
                </a:solidFill>
              </a:rPr>
              <a:t>Extreme myalgia(s)</a:t>
            </a:r>
          </a:p>
          <a:p>
            <a:pPr marL="742950" lvl="1" indent="-182880">
              <a:buFont typeface="Wingdings" pitchFamily="2" charset="2"/>
              <a:buChar char="§"/>
            </a:pPr>
            <a:r>
              <a:rPr lang="en-US" sz="1600" dirty="0"/>
              <a:t>Worse than delayed onset muscle soreness</a:t>
            </a:r>
          </a:p>
          <a:p>
            <a:pPr marL="342900" indent="-182880">
              <a:lnSpc>
                <a:spcPct val="90000"/>
              </a:lnSpc>
              <a:buFont typeface="Wingdings" pitchFamily="2" charset="2"/>
              <a:buChar char="§"/>
            </a:pPr>
            <a:r>
              <a:rPr lang="en-US" sz="1600" dirty="0">
                <a:solidFill>
                  <a:schemeClr val="tx1"/>
                </a:solidFill>
              </a:rPr>
              <a:t>Weakness</a:t>
            </a:r>
          </a:p>
          <a:p>
            <a:pPr marL="342900" indent="-182880">
              <a:lnSpc>
                <a:spcPct val="90000"/>
              </a:lnSpc>
              <a:buFont typeface="Wingdings" pitchFamily="2" charset="2"/>
              <a:buChar char="§"/>
            </a:pPr>
            <a:r>
              <a:rPr lang="en-US" sz="1600" dirty="0">
                <a:solidFill>
                  <a:schemeClr val="tx1"/>
                </a:solidFill>
              </a:rPr>
              <a:t>Myoglobinuria*</a:t>
            </a:r>
          </a:p>
          <a:p>
            <a:pPr marL="742950" lvl="1" indent="-182880">
              <a:buFont typeface="Wingdings" pitchFamily="2" charset="2"/>
              <a:buChar char="§"/>
            </a:pPr>
            <a:r>
              <a:rPr lang="en-US" sz="1600" dirty="0"/>
              <a:t>Normal = 0-149 ng/ml</a:t>
            </a:r>
          </a:p>
          <a:p>
            <a:pPr marL="742950" lvl="1" indent="-182880">
              <a:buFont typeface="Wingdings" pitchFamily="2" charset="2"/>
              <a:buChar char="§"/>
            </a:pPr>
            <a:r>
              <a:rPr lang="en-US" sz="1600" dirty="0"/>
              <a:t>“Cola” or “Tea” colored urine</a:t>
            </a:r>
          </a:p>
          <a:p>
            <a:pPr marL="342900" indent="-182880">
              <a:lnSpc>
                <a:spcPct val="90000"/>
              </a:lnSpc>
              <a:buFont typeface="Wingdings" pitchFamily="2" charset="2"/>
              <a:buChar char="§"/>
            </a:pPr>
            <a:r>
              <a:rPr lang="en-US" sz="1600" dirty="0">
                <a:solidFill>
                  <a:schemeClr val="tx1"/>
                </a:solidFill>
              </a:rPr>
              <a:t>ROM deficits</a:t>
            </a:r>
          </a:p>
          <a:p>
            <a:pPr marL="342900" indent="-182880">
              <a:lnSpc>
                <a:spcPct val="90000"/>
              </a:lnSpc>
              <a:buFont typeface="Wingdings" pitchFamily="2" charset="2"/>
              <a:buChar char="§"/>
            </a:pPr>
            <a:r>
              <a:rPr lang="en-US" sz="1600" dirty="0">
                <a:solidFill>
                  <a:schemeClr val="tx1"/>
                </a:solidFill>
              </a:rPr>
              <a:t>CK level elevation</a:t>
            </a:r>
          </a:p>
          <a:p>
            <a:pPr marL="742950" lvl="1" indent="-182880">
              <a:buFont typeface="Wingdings" pitchFamily="2" charset="2"/>
              <a:buChar char="§"/>
            </a:pPr>
            <a:r>
              <a:rPr lang="en-US" sz="1600" dirty="0"/>
              <a:t>CK 5x normal –OR-- greater than </a:t>
            </a:r>
            <a:r>
              <a:rPr lang="en-US" sz="1600" b="1" dirty="0">
                <a:solidFill>
                  <a:schemeClr val="tx2">
                    <a:lumMod val="60000"/>
                    <a:lumOff val="40000"/>
                  </a:schemeClr>
                </a:solidFill>
              </a:rPr>
              <a:t>10,000 IU·L </a:t>
            </a:r>
            <a:r>
              <a:rPr lang="en-US" sz="1600" b="1" baseline="30000" dirty="0">
                <a:solidFill>
                  <a:schemeClr val="tx2">
                    <a:lumMod val="60000"/>
                    <a:lumOff val="40000"/>
                  </a:schemeClr>
                </a:solidFill>
              </a:rPr>
              <a:t>-</a:t>
            </a:r>
            <a:r>
              <a:rPr lang="en-US" sz="1600" baseline="30000" dirty="0"/>
              <a:t>1</a:t>
            </a:r>
          </a:p>
          <a:p>
            <a:pPr marL="1200150" lvl="2" indent="-182880">
              <a:buFont typeface="Wingdings" pitchFamily="2" charset="2"/>
              <a:buChar char="§"/>
            </a:pPr>
            <a:r>
              <a:rPr lang="en-US" sz="1600" dirty="0"/>
              <a:t>Some as low as 5,000 IU·L </a:t>
            </a:r>
            <a:r>
              <a:rPr lang="en-US" sz="1600" baseline="30000" dirty="0"/>
              <a:t>-1</a:t>
            </a:r>
          </a:p>
          <a:p>
            <a:pPr marL="742950" lvl="1" indent="-182880">
              <a:buFont typeface="Wingdings" pitchFamily="2" charset="2"/>
              <a:buChar char="§"/>
            </a:pPr>
            <a:r>
              <a:rPr lang="en-US" sz="1600" dirty="0"/>
              <a:t>Most sensitive lab test</a:t>
            </a:r>
          </a:p>
          <a:p>
            <a:pPr marL="1085850" lvl="2" indent="-182880">
              <a:buFont typeface="Wingdings" pitchFamily="2" charset="2"/>
              <a:buChar char="§"/>
            </a:pPr>
            <a:r>
              <a:rPr lang="en-US" sz="1600" dirty="0"/>
              <a:t>Lab reference interval is 24-173 U/L</a:t>
            </a:r>
          </a:p>
          <a:p>
            <a:pPr indent="-182880">
              <a:lnSpc>
                <a:spcPct val="90000"/>
              </a:lnSpc>
              <a:buFont typeface="Wingdings" pitchFamily="2" charset="2"/>
              <a:buChar char="§"/>
            </a:pPr>
            <a:endParaRPr lang="en-US" sz="1200" dirty="0">
              <a:solidFill>
                <a:schemeClr val="tx1"/>
              </a:solidFill>
            </a:endParaRPr>
          </a:p>
        </p:txBody>
      </p:sp>
      <p:grpSp>
        <p:nvGrpSpPr>
          <p:cNvPr id="18" name="Group 17">
            <a:extLst>
              <a:ext uri="{FF2B5EF4-FFF2-40B4-BE49-F238E27FC236}">
                <a16:creationId xmlns:a16="http://schemas.microsoft.com/office/drawing/2014/main" id="{75189C0B-7EF9-428C-9434-BD9D5D77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EE538E51-693B-4B91-B863-B9295B864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4ED1A356-FA76-4772-BA1E-B09C2555D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4242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72">
            <a:extLst>
              <a:ext uri="{FF2B5EF4-FFF2-40B4-BE49-F238E27FC236}">
                <a16:creationId xmlns:a16="http://schemas.microsoft.com/office/drawing/2014/main" id="{C763C125-9E6D-4CA4-BB57-7FEA3C712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62E904DE-BB7C-47E1-A470-BC2DC80E0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5" name="Oval 74">
              <a:extLst>
                <a:ext uri="{FF2B5EF4-FFF2-40B4-BE49-F238E27FC236}">
                  <a16:creationId xmlns:a16="http://schemas.microsoft.com/office/drawing/2014/main" id="{6E1E2AAA-7F24-4745-A8F0-8D166A1F6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39" name="Picture 3">
            <a:extLst>
              <a:ext uri="{FF2B5EF4-FFF2-40B4-BE49-F238E27FC236}">
                <a16:creationId xmlns:a16="http://schemas.microsoft.com/office/drawing/2014/main" id="{202E1E3C-184B-4172-8AC6-6D40B8349F3A}"/>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26612" r="5462"/>
          <a:stretch/>
        </p:blipFill>
        <p:spPr bwMode="auto">
          <a:xfrm>
            <a:off x="3344" y="10"/>
            <a:ext cx="4646726"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ectangle 76">
            <a:extLst>
              <a:ext uri="{FF2B5EF4-FFF2-40B4-BE49-F238E27FC236}">
                <a16:creationId xmlns:a16="http://schemas.microsoft.com/office/drawing/2014/main" id="{14BC3F7A-23AC-47BD-9139-D0ED188CE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137B27-8BD3-4DC7-922C-8EDF71AD04D3}"/>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dirty="0"/>
              <a:t>Diagnosing ER</a:t>
            </a:r>
          </a:p>
        </p:txBody>
      </p:sp>
      <p:sp>
        <p:nvSpPr>
          <p:cNvPr id="6" name="Text Placeholder 5">
            <a:extLst>
              <a:ext uri="{FF2B5EF4-FFF2-40B4-BE49-F238E27FC236}">
                <a16:creationId xmlns:a16="http://schemas.microsoft.com/office/drawing/2014/main" id="{62AE902E-E763-414C-A97A-D01E86C6858B}"/>
              </a:ext>
            </a:extLst>
          </p:cNvPr>
          <p:cNvSpPr>
            <a:spLocks noGrp="1"/>
          </p:cNvSpPr>
          <p:nvPr>
            <p:ph type="body" sz="half" idx="2"/>
          </p:nvPr>
        </p:nvSpPr>
        <p:spPr>
          <a:xfrm>
            <a:off x="4970109" y="2121408"/>
            <a:ext cx="6730276" cy="4050792"/>
          </a:xfrm>
        </p:spPr>
        <p:txBody>
          <a:bodyPr vert="horz" lIns="91440" tIns="45720" rIns="91440" bIns="45720" rtlCol="0">
            <a:normAutofit/>
          </a:bodyPr>
          <a:lstStyle/>
          <a:p>
            <a:pPr marL="285750" indent="-182880">
              <a:lnSpc>
                <a:spcPct val="90000"/>
              </a:lnSpc>
              <a:buFont typeface="Wingdings" pitchFamily="2" charset="2"/>
              <a:buChar char="§"/>
            </a:pPr>
            <a:r>
              <a:rPr lang="en-US" sz="1800" dirty="0">
                <a:solidFill>
                  <a:schemeClr val="tx1"/>
                </a:solidFill>
              </a:rPr>
              <a:t>Points to Consider</a:t>
            </a:r>
          </a:p>
          <a:p>
            <a:pPr marL="742950" lvl="1" indent="-182880">
              <a:buFont typeface="Wingdings" pitchFamily="2" charset="2"/>
              <a:buChar char="§"/>
            </a:pPr>
            <a:r>
              <a:rPr lang="en-US" sz="1800" dirty="0"/>
              <a:t>Intense bouts of exercise</a:t>
            </a:r>
          </a:p>
          <a:p>
            <a:pPr marL="1085850" lvl="2" indent="-182880">
              <a:buFont typeface="Wingdings" pitchFamily="2" charset="2"/>
              <a:buChar char="§"/>
            </a:pPr>
            <a:r>
              <a:rPr lang="en-US" sz="1800" dirty="0"/>
              <a:t>Or other historical change</a:t>
            </a:r>
          </a:p>
          <a:p>
            <a:pPr marL="742950" lvl="1" indent="-182880">
              <a:buFont typeface="Wingdings" pitchFamily="2" charset="2"/>
              <a:buChar char="§"/>
            </a:pPr>
            <a:r>
              <a:rPr lang="en-US" sz="1800" dirty="0"/>
              <a:t>Sickle Cell Trait</a:t>
            </a:r>
          </a:p>
          <a:p>
            <a:pPr marL="742950" lvl="1" indent="-182880">
              <a:buFont typeface="Wingdings" pitchFamily="2" charset="2"/>
              <a:buChar char="§"/>
            </a:pPr>
            <a:r>
              <a:rPr lang="en-US" sz="1800" dirty="0"/>
              <a:t>Heated environment</a:t>
            </a:r>
          </a:p>
          <a:p>
            <a:pPr marL="742950" lvl="1" indent="-182880">
              <a:buFont typeface="Wingdings" pitchFamily="2" charset="2"/>
              <a:buChar char="§"/>
            </a:pPr>
            <a:r>
              <a:rPr lang="en-US" sz="1800" dirty="0"/>
              <a:t>Acclimation</a:t>
            </a:r>
          </a:p>
          <a:p>
            <a:pPr marL="742950" lvl="1" indent="-182880">
              <a:buFont typeface="Wingdings" pitchFamily="2" charset="2"/>
              <a:buChar char="§"/>
            </a:pPr>
            <a:r>
              <a:rPr lang="en-US" sz="1800" dirty="0"/>
              <a:t>Not uncommon to occur in “clusters”</a:t>
            </a:r>
          </a:p>
          <a:p>
            <a:pPr marL="1200150" lvl="2" indent="-182880">
              <a:buFont typeface="Wingdings" pitchFamily="2" charset="2"/>
              <a:buChar char="§"/>
            </a:pPr>
            <a:r>
              <a:rPr lang="en-US" sz="1800" dirty="0"/>
              <a:t>Males</a:t>
            </a:r>
          </a:p>
          <a:p>
            <a:pPr marL="1200150" lvl="2" indent="-182880">
              <a:buFont typeface="Wingdings" pitchFamily="2" charset="2"/>
              <a:buChar char="§"/>
            </a:pPr>
            <a:r>
              <a:rPr lang="en-US" sz="1800" dirty="0"/>
              <a:t>Black athletes</a:t>
            </a:r>
          </a:p>
          <a:p>
            <a:pPr marL="742950" lvl="1" indent="-182880">
              <a:buFont typeface="Wingdings" pitchFamily="2" charset="2"/>
              <a:buChar char="§"/>
            </a:pPr>
            <a:r>
              <a:rPr lang="en-US" sz="1800" dirty="0"/>
              <a:t>Typically occurs in LE</a:t>
            </a:r>
          </a:p>
          <a:p>
            <a:pPr indent="-182880">
              <a:lnSpc>
                <a:spcPct val="90000"/>
              </a:lnSpc>
              <a:buFont typeface="Wingdings" pitchFamily="2" charset="2"/>
              <a:buChar char="§"/>
            </a:pPr>
            <a:endParaRPr lang="en-US" sz="1600" dirty="0">
              <a:solidFill>
                <a:schemeClr val="tx1"/>
              </a:solidFill>
            </a:endParaRPr>
          </a:p>
        </p:txBody>
      </p:sp>
      <p:grpSp>
        <p:nvGrpSpPr>
          <p:cNvPr id="85" name="Group 78">
            <a:extLst>
              <a:ext uri="{FF2B5EF4-FFF2-40B4-BE49-F238E27FC236}">
                <a16:creationId xmlns:a16="http://schemas.microsoft.com/office/drawing/2014/main" id="{454A6ACB-54FF-44BC-B34D-9CF96DDE4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6" name="Oval 79">
              <a:extLst>
                <a:ext uri="{FF2B5EF4-FFF2-40B4-BE49-F238E27FC236}">
                  <a16:creationId xmlns:a16="http://schemas.microsoft.com/office/drawing/2014/main" id="{9FAED6AC-6318-487B-BA63-219A94BF5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7" name="Oval 80">
              <a:extLst>
                <a:ext uri="{FF2B5EF4-FFF2-40B4-BE49-F238E27FC236}">
                  <a16:creationId xmlns:a16="http://schemas.microsoft.com/office/drawing/2014/main" id="{AD7E0217-8C8E-44A9-9E1A-4BC08FDB7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85504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438</TotalTime>
  <Words>3012</Words>
  <Application>Microsoft Office PowerPoint</Application>
  <PresentationFormat>Widescreen</PresentationFormat>
  <Paragraphs>521</Paragraphs>
  <Slides>47</Slides>
  <Notes>16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Wood Type</vt:lpstr>
      <vt:lpstr>Recognition &amp; Treatment of  Exertional Rhabdomyolysis</vt:lpstr>
      <vt:lpstr>No Conflict to Disclose</vt:lpstr>
      <vt:lpstr>PowerPoint Presentation</vt:lpstr>
      <vt:lpstr>Overview of the Condition</vt:lpstr>
      <vt:lpstr>Exertional Rhabdomyolysis (ER)</vt:lpstr>
      <vt:lpstr>ER Background</vt:lpstr>
      <vt:lpstr>Diagnosing Exertional Rhabdomyolysis</vt:lpstr>
      <vt:lpstr>Diagnosing ER</vt:lpstr>
      <vt:lpstr>Diagnosing ER</vt:lpstr>
      <vt:lpstr>A Few Cases…</vt:lpstr>
      <vt:lpstr>Case Report</vt:lpstr>
      <vt:lpstr>Case Report</vt:lpstr>
      <vt:lpstr>Case Report</vt:lpstr>
      <vt:lpstr>Case Report</vt:lpstr>
      <vt:lpstr>Case Reports</vt:lpstr>
      <vt:lpstr>Case Report</vt:lpstr>
      <vt:lpstr>Predisposing Factors</vt:lpstr>
      <vt:lpstr>Known Predisposing Factors</vt:lpstr>
      <vt:lpstr>Theorized Predisposing Factors</vt:lpstr>
      <vt:lpstr>Training Considerations</vt:lpstr>
      <vt:lpstr>Early Training</vt:lpstr>
      <vt:lpstr>Climate</vt:lpstr>
      <vt:lpstr>Dietary Adjustments</vt:lpstr>
      <vt:lpstr>Communication &amp; Documentation</vt:lpstr>
      <vt:lpstr>Those with Sickle Cell</vt:lpstr>
      <vt:lpstr>Top Risk Factors for ER</vt:lpstr>
      <vt:lpstr>Treatment of  Exertional Rhabdomyolysis</vt:lpstr>
      <vt:lpstr>Treatment of ER--IV Fluid Replacement</vt:lpstr>
      <vt:lpstr>IV Fluid Replacement</vt:lpstr>
      <vt:lpstr>Hospitalization</vt:lpstr>
      <vt:lpstr>ER Summary of Treatment</vt:lpstr>
      <vt:lpstr>Recovery and RTA Following  Exertional Rhabdomyolysis</vt:lpstr>
      <vt:lpstr>Assess ER Recurrence Risk</vt:lpstr>
      <vt:lpstr>Recommendations for RTA</vt:lpstr>
      <vt:lpstr>Recommendations for RTA</vt:lpstr>
      <vt:lpstr>Recommendations for RTA</vt:lpstr>
      <vt:lpstr>RTA Recommendations</vt:lpstr>
      <vt:lpstr>Recommendations for RTA</vt:lpstr>
      <vt:lpstr>PowerPoint Presentation</vt:lpstr>
      <vt:lpstr>PowerPoint Presentation</vt:lpstr>
      <vt:lpstr>Summary: Important Considerations</vt:lpstr>
      <vt:lpstr>Summary</vt:lpstr>
      <vt:lpstr>Food for Thought</vt:lpstr>
      <vt:lpstr>Questions/Comments</vt:lpstr>
      <vt:lpstr>Sources</vt:lpstr>
      <vt:lpstr>Additional References</vt:lpstr>
      <vt:lpstr>Additional References</vt:lpstr>
    </vt:vector>
  </TitlesOfParts>
  <Company>Duquesne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&amp; Treatment of  Exertional Rhabdomyolysis</dc:title>
  <dc:creator>Dr. Sarah Manspeaker</dc:creator>
  <cp:lastModifiedBy>Dr. Sarah Manspeaker</cp:lastModifiedBy>
  <cp:revision>7</cp:revision>
  <dcterms:created xsi:type="dcterms:W3CDTF">2023-02-20T23:25:32Z</dcterms:created>
  <dcterms:modified xsi:type="dcterms:W3CDTF">2023-03-08T16:19:09Z</dcterms:modified>
</cp:coreProperties>
</file>